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3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0.jpg" ContentType="image/jpg"/>
  <Override PartName="/ppt/media/image5.jpg" ContentType="image/jpg"/>
  <Override PartName="/ppt/media/image9.jpg" ContentType="image/jp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82" r:id="rId5"/>
    <p:sldId id="260" r:id="rId6"/>
    <p:sldId id="269" r:id="rId7"/>
    <p:sldId id="261" r:id="rId8"/>
    <p:sldId id="262" r:id="rId9"/>
    <p:sldId id="263" r:id="rId10"/>
    <p:sldId id="264" r:id="rId11"/>
    <p:sldId id="274" r:id="rId12"/>
    <p:sldId id="266" r:id="rId13"/>
    <p:sldId id="285" r:id="rId14"/>
    <p:sldId id="286" r:id="rId15"/>
    <p:sldId id="287" r:id="rId16"/>
    <p:sldId id="283" r:id="rId17"/>
    <p:sldId id="284" r:id="rId18"/>
  </p:sldIdLst>
  <p:sldSz cx="8089900" cy="11226800"/>
  <p:notesSz cx="8089900" cy="1122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048" autoAdjust="0"/>
  </p:normalViewPr>
  <p:slideViewPr>
    <p:cSldViewPr>
      <p:cViewPr>
        <p:scale>
          <a:sx n="82" d="100"/>
          <a:sy n="82" d="100"/>
        </p:scale>
        <p:origin x="1296" y="-5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05200" cy="563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583113" y="0"/>
            <a:ext cx="3505200" cy="5635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3AA587-FAB3-4568-85BF-927890442FBF}" type="datetimeFigureOut">
              <a:rPr lang="en-GB" smtClean="0"/>
              <a:t>13/10/2023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79700" y="1403350"/>
            <a:ext cx="2730500" cy="37893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809625" y="5402263"/>
            <a:ext cx="6470650" cy="44211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663238"/>
            <a:ext cx="3505200" cy="5635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583113" y="10663238"/>
            <a:ext cx="3505200" cy="5635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D8A0A-497F-4B4A-A0D7-6E5D668AFD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385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D8A0A-497F-4B4A-A0D7-6E5D668AFD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808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D8A0A-497F-4B4A-A0D7-6E5D668AFDA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15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07218" y="3480308"/>
            <a:ext cx="6881812" cy="23576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214437" y="6287008"/>
            <a:ext cx="5667375" cy="2806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8DA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7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66696" y="7952096"/>
            <a:ext cx="3300095" cy="3006725"/>
          </a:xfrm>
          <a:custGeom>
            <a:avLst/>
            <a:gdLst/>
            <a:ahLst/>
            <a:cxnLst/>
            <a:rect l="l" t="t" r="r" b="b"/>
            <a:pathLst>
              <a:path w="3300095" h="3006725">
                <a:moveTo>
                  <a:pt x="0" y="0"/>
                </a:moveTo>
                <a:lnTo>
                  <a:pt x="0" y="3006610"/>
                </a:lnTo>
                <a:lnTo>
                  <a:pt x="3299955" y="3006610"/>
                </a:lnTo>
                <a:lnTo>
                  <a:pt x="0" y="0"/>
                </a:lnTo>
                <a:close/>
              </a:path>
            </a:pathLst>
          </a:custGeom>
          <a:solidFill>
            <a:srgbClr val="FC80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6604" y="5847312"/>
            <a:ext cx="7460615" cy="5111750"/>
          </a:xfrm>
          <a:custGeom>
            <a:avLst/>
            <a:gdLst/>
            <a:ahLst/>
            <a:cxnLst/>
            <a:rect l="l" t="t" r="r" b="b"/>
            <a:pathLst>
              <a:path w="7460615" h="5111750">
                <a:moveTo>
                  <a:pt x="7460094" y="0"/>
                </a:moveTo>
                <a:lnTo>
                  <a:pt x="0" y="5111394"/>
                </a:lnTo>
                <a:lnTo>
                  <a:pt x="7460094" y="5111394"/>
                </a:lnTo>
                <a:lnTo>
                  <a:pt x="7460094" y="0"/>
                </a:lnTo>
                <a:close/>
              </a:path>
            </a:pathLst>
          </a:custGeom>
          <a:solidFill>
            <a:srgbClr val="00B1E1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08036" y="5998437"/>
            <a:ext cx="4209084" cy="34971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265402" y="5609412"/>
            <a:ext cx="5352415" cy="4044315"/>
          </a:xfrm>
          <a:custGeom>
            <a:avLst/>
            <a:gdLst/>
            <a:ahLst/>
            <a:cxnLst/>
            <a:rect l="l" t="t" r="r" b="b"/>
            <a:pathLst>
              <a:path w="5352415" h="4044315">
                <a:moveTo>
                  <a:pt x="4416005" y="0"/>
                </a:moveTo>
                <a:lnTo>
                  <a:pt x="0" y="3077997"/>
                </a:lnTo>
                <a:lnTo>
                  <a:pt x="936002" y="4043997"/>
                </a:lnTo>
                <a:lnTo>
                  <a:pt x="936002" y="4014000"/>
                </a:lnTo>
                <a:lnTo>
                  <a:pt x="5352008" y="1007999"/>
                </a:lnTo>
                <a:lnTo>
                  <a:pt x="4416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8DA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04812" y="2582164"/>
            <a:ext cx="3521868" cy="740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169568" y="2582164"/>
            <a:ext cx="3521868" cy="74096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rgbClr val="008DA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66696" y="7952096"/>
            <a:ext cx="3300095" cy="3006725"/>
          </a:xfrm>
          <a:custGeom>
            <a:avLst/>
            <a:gdLst/>
            <a:ahLst/>
            <a:cxnLst/>
            <a:rect l="l" t="t" r="r" b="b"/>
            <a:pathLst>
              <a:path w="3300095" h="3006725">
                <a:moveTo>
                  <a:pt x="0" y="0"/>
                </a:moveTo>
                <a:lnTo>
                  <a:pt x="0" y="3006610"/>
                </a:lnTo>
                <a:lnTo>
                  <a:pt x="3299955" y="3006610"/>
                </a:lnTo>
                <a:lnTo>
                  <a:pt x="0" y="0"/>
                </a:lnTo>
                <a:close/>
              </a:path>
            </a:pathLst>
          </a:custGeom>
          <a:solidFill>
            <a:srgbClr val="FC80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66604" y="5847312"/>
            <a:ext cx="7460615" cy="5111750"/>
          </a:xfrm>
          <a:custGeom>
            <a:avLst/>
            <a:gdLst/>
            <a:ahLst/>
            <a:cxnLst/>
            <a:rect l="l" t="t" r="r" b="b"/>
            <a:pathLst>
              <a:path w="7460615" h="5111750">
                <a:moveTo>
                  <a:pt x="7460094" y="0"/>
                </a:moveTo>
                <a:lnTo>
                  <a:pt x="0" y="5111394"/>
                </a:lnTo>
                <a:lnTo>
                  <a:pt x="7460094" y="5111394"/>
                </a:lnTo>
                <a:lnTo>
                  <a:pt x="7460094" y="0"/>
                </a:lnTo>
                <a:close/>
              </a:path>
            </a:pathLst>
          </a:custGeom>
          <a:solidFill>
            <a:srgbClr val="00B1E1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408036" y="5998437"/>
            <a:ext cx="4209084" cy="349716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33995" y="989406"/>
            <a:ext cx="5428259" cy="17786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rgbClr val="008DA8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253629" y="3053029"/>
            <a:ext cx="5588990" cy="56438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rgbClr val="231F2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752725" y="10440924"/>
            <a:ext cx="2590800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04812" y="10440924"/>
            <a:ext cx="1862137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829300" y="10440924"/>
            <a:ext cx="1862137" cy="5613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.pinimg.com/564x/df/32/1d/df321dac05b5b68a88f301884daa7dc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89906" cy="11225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6704" y="2108201"/>
            <a:ext cx="7636208" cy="27828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/>
            <a:r>
              <a:rPr sz="6000">
                <a:solidFill>
                  <a:schemeClr val="bg1"/>
                </a:solidFill>
              </a:rPr>
              <a:t>Ultrasonic</a:t>
            </a:r>
            <a:br>
              <a:rPr sz="6000">
                <a:solidFill>
                  <a:schemeClr val="bg1"/>
                </a:solidFill>
              </a:rPr>
            </a:br>
            <a:r>
              <a:rPr sz="6000">
                <a:solidFill>
                  <a:schemeClr val="bg1"/>
                </a:solidFill>
              </a:rPr>
              <a:t>Manufacturing</a:t>
            </a:r>
            <a:br>
              <a:rPr sz="6000">
                <a:solidFill>
                  <a:schemeClr val="bg1"/>
                </a:solidFill>
              </a:rPr>
            </a:br>
            <a:r>
              <a:rPr sz="6000">
                <a:solidFill>
                  <a:schemeClr val="bg1"/>
                </a:solidFill>
              </a:rPr>
              <a:t>of </a:t>
            </a:r>
            <a:r>
              <a:rPr sz="6000">
                <a:solidFill>
                  <a:schemeClr val="bg1"/>
                </a:solidFill>
              </a:rPr>
              <a:t>Lubricating </a:t>
            </a:r>
            <a:r>
              <a:rPr sz="6000">
                <a:solidFill>
                  <a:schemeClr val="bg1"/>
                </a:solidFill>
              </a:rPr>
              <a:t>Oils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68343" y="6357281"/>
            <a:ext cx="6579728" cy="108491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40"/>
              </a:spcBef>
            </a:pPr>
            <a:r>
              <a:rPr b="1" i="1" sz="2800">
                <a:solidFill>
                  <a:srgbClr val="FFFFFF"/>
                </a:solidFill>
                <a:latin typeface="+mj-lt"/>
                <a:cs typeface="Arial"/>
              </a:rPr>
              <a:t>by</a:t>
            </a:r>
          </a:p>
          <a:p>
            <a:pPr algn="ctr">
              <a:lnSpc>
                <a:spcPct val="100000"/>
              </a:lnSpc>
              <a:spcBef>
                <a:spcPts val="840"/>
              </a:spcBef>
            </a:pPr>
            <a:r>
              <a:rPr b="1" sz="2800">
                <a:solidFill>
                  <a:srgbClr val="FFFFFF"/>
                </a:solidFill>
                <a:latin typeface="+mj-lt"/>
                <a:cs typeface="Arial"/>
              </a:rPr>
              <a:t>HILSONIC </a:t>
            </a:r>
            <a:r>
              <a:rPr b="1" sz="2800">
                <a:solidFill>
                  <a:srgbClr val="FFFFFF"/>
                </a:solidFill>
                <a:latin typeface="+mj-lt"/>
                <a:cs typeface="Arial"/>
              </a:rPr>
              <a:t>TECHNOLOGY &amp; SERVICES LIMITED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3291845" y="8051801"/>
            <a:ext cx="1438907" cy="820415"/>
            <a:chOff x="3328122" y="7412714"/>
            <a:chExt cx="1438907" cy="820415"/>
          </a:xfrm>
        </p:grpSpPr>
        <p:sp>
          <p:nvSpPr>
            <p:cNvPr id="6" name="object 6"/>
            <p:cNvSpPr/>
            <p:nvPr/>
          </p:nvSpPr>
          <p:spPr>
            <a:xfrm>
              <a:off x="3328122" y="7447694"/>
              <a:ext cx="1438670" cy="78486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7" name="object 7"/>
            <p:cNvSpPr/>
            <p:nvPr/>
          </p:nvSpPr>
          <p:spPr>
            <a:xfrm>
              <a:off x="3804925" y="7433030"/>
              <a:ext cx="478156" cy="478156"/>
            </a:xfrm>
            <a:custGeom>
              <a:avLst/>
              <a:gdLst/>
              <a:ahLst/>
              <a:cxnLst/>
              <a:rect l="l" t="t" r="r" b="b"/>
              <a:pathLst>
                <a:path w="478154" h="478154">
                  <a:moveTo>
                    <a:pt x="238950" y="477888"/>
                  </a:moveTo>
                  <a:lnTo>
                    <a:pt x="287106" y="473033"/>
                  </a:lnTo>
                  <a:lnTo>
                    <a:pt x="331959" y="459109"/>
                  </a:lnTo>
                  <a:lnTo>
                    <a:pt x="372548" y="437078"/>
                  </a:lnTo>
                  <a:lnTo>
                    <a:pt x="407912" y="407900"/>
                  </a:lnTo>
                  <a:lnTo>
                    <a:pt x="437091" y="372535"/>
                  </a:lnTo>
                  <a:lnTo>
                    <a:pt x="459122" y="331946"/>
                  </a:lnTo>
                  <a:lnTo>
                    <a:pt x="473046" y="287093"/>
                  </a:lnTo>
                  <a:lnTo>
                    <a:pt x="477900" y="238937"/>
                  </a:lnTo>
                  <a:lnTo>
                    <a:pt x="473046" y="190782"/>
                  </a:lnTo>
                  <a:lnTo>
                    <a:pt x="459122" y="145930"/>
                  </a:lnTo>
                  <a:lnTo>
                    <a:pt x="437091" y="105343"/>
                  </a:lnTo>
                  <a:lnTo>
                    <a:pt x="407912" y="69981"/>
                  </a:lnTo>
                  <a:lnTo>
                    <a:pt x="372548" y="40805"/>
                  </a:lnTo>
                  <a:lnTo>
                    <a:pt x="331959" y="18776"/>
                  </a:lnTo>
                  <a:lnTo>
                    <a:pt x="287106" y="4854"/>
                  </a:lnTo>
                  <a:lnTo>
                    <a:pt x="238950" y="0"/>
                  </a:lnTo>
                  <a:lnTo>
                    <a:pt x="190794" y="4854"/>
                  </a:lnTo>
                  <a:lnTo>
                    <a:pt x="145941" y="18776"/>
                  </a:lnTo>
                  <a:lnTo>
                    <a:pt x="105352" y="40805"/>
                  </a:lnTo>
                  <a:lnTo>
                    <a:pt x="69988" y="69981"/>
                  </a:lnTo>
                  <a:lnTo>
                    <a:pt x="40809" y="105343"/>
                  </a:lnTo>
                  <a:lnTo>
                    <a:pt x="18778" y="145930"/>
                  </a:lnTo>
                  <a:lnTo>
                    <a:pt x="4854" y="190782"/>
                  </a:lnTo>
                  <a:lnTo>
                    <a:pt x="0" y="238937"/>
                  </a:lnTo>
                  <a:lnTo>
                    <a:pt x="4854" y="287093"/>
                  </a:lnTo>
                  <a:lnTo>
                    <a:pt x="18778" y="331946"/>
                  </a:lnTo>
                  <a:lnTo>
                    <a:pt x="40809" y="372535"/>
                  </a:lnTo>
                  <a:lnTo>
                    <a:pt x="69988" y="407900"/>
                  </a:lnTo>
                  <a:lnTo>
                    <a:pt x="105352" y="437078"/>
                  </a:lnTo>
                  <a:lnTo>
                    <a:pt x="145941" y="459109"/>
                  </a:lnTo>
                  <a:lnTo>
                    <a:pt x="190794" y="473033"/>
                  </a:lnTo>
                  <a:lnTo>
                    <a:pt x="238950" y="477888"/>
                  </a:lnTo>
                  <a:close/>
                </a:path>
              </a:pathLst>
            </a:custGeom>
            <a:ln w="4064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</p:grpSp>
      <p:sp>
        <p:nvSpPr>
          <p:cNvPr id="8" name="object 8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9" name="object 9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5" name="object 15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406" y="5609406"/>
            <a:ext cx="5352412" cy="4044311"/>
          </a:xfrm>
          <a:custGeom>
            <a:avLst/>
            <a:gdLst/>
            <a:ahLst/>
            <a:cxnLst/>
            <a:rect l="l" t="t" r="r" b="b"/>
            <a:pathLst>
              <a:path w="5352415" h="4044315">
                <a:moveTo>
                  <a:pt x="4416005" y="0"/>
                </a:moveTo>
                <a:lnTo>
                  <a:pt x="0" y="3077997"/>
                </a:lnTo>
                <a:lnTo>
                  <a:pt x="936002" y="4043997"/>
                </a:lnTo>
                <a:lnTo>
                  <a:pt x="936002" y="4014000"/>
                </a:lnTo>
                <a:lnTo>
                  <a:pt x="5352008" y="1007999"/>
                </a:lnTo>
                <a:lnTo>
                  <a:pt x="4416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3997" y="1025072"/>
            <a:ext cx="4464048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/>
              <a:t>Environmental</a:t>
            </a:r>
            <a:r>
              <a:rPr/>
              <a:t> </a:t>
            </a:r>
            <a:r>
              <a:rPr/>
              <a:t>Impact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8909" y="9417178"/>
            <a:ext cx="2002789" cy="75691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sz="1800">
                <a:solidFill>
                  <a:srgbClr val="FFFFFF"/>
                </a:solidFill>
                <a:latin typeface="Arial"/>
                <a:cs typeface="Arial"/>
              </a:rPr>
              <a:t>ENVIRONMEN</a:t>
            </a:r>
            <a:r>
              <a:rPr b="1" sz="180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b="1" sz="1800">
                <a:solidFill>
                  <a:srgbClr val="FFFFFF"/>
                </a:solidFill>
                <a:latin typeface="Arial"/>
                <a:cs typeface="Arial"/>
              </a:rPr>
              <a:t>AL  </a:t>
            </a:r>
            <a:r>
              <a:rPr b="1" sz="1800">
                <a:solidFill>
                  <a:srgbClr val="FFFFFF"/>
                </a:solidFill>
                <a:latin typeface="Arial"/>
                <a:cs typeface="Arial"/>
              </a:rPr>
              <a:t>IMPACT</a:t>
            </a:r>
          </a:p>
        </p:txBody>
      </p:sp>
      <p:sp>
        <p:nvSpPr>
          <p:cNvPr id="5" name="object 5"/>
          <p:cNvSpPr/>
          <p:nvPr/>
        </p:nvSpPr>
        <p:spPr>
          <a:xfrm>
            <a:off x="4575041" y="9212702"/>
            <a:ext cx="0" cy="918209"/>
          </a:xfrm>
          <a:custGeom>
            <a:avLst/>
            <a:gdLst/>
            <a:ahLst/>
            <a:cxnLst/>
            <a:rect l="l" t="t" r="r" b="b"/>
            <a:pathLst>
              <a:path h="918209">
                <a:moveTo>
                  <a:pt x="0" y="0"/>
                </a:moveTo>
                <a:lnTo>
                  <a:pt x="0" y="9179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6" name="object 6"/>
          <p:cNvSpPr txBox="1"/>
          <p:nvPr/>
        </p:nvSpPr>
        <p:spPr>
          <a:xfrm>
            <a:off x="768343" y="1975888"/>
            <a:ext cx="6553204" cy="3113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17699"/>
              </a:lnSpc>
              <a:spcBef>
                <a:spcPts val="100"/>
              </a:spcBef>
            </a:pP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Due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to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low power usage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required for the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3kw ultrasonic  processor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to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produce 10,000 litres of quality lube oil per 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hour,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one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client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is now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manufacturing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20,000 litres per  hour using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two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processors.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</a:p>
          <a:p>
            <a:pPr marL="12696" marR="217800">
              <a:lnSpc>
                <a:spcPct val="117699"/>
              </a:lnSpc>
            </a:pP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Two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clients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in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the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UK are using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solar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power,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therebye  reducing the carbon footprint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and energy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costs.</a:t>
            </a:r>
          </a:p>
          <a:p>
            <a:pPr>
              <a:lnSpc>
                <a:spcPct val="100000"/>
              </a:lnSpc>
              <a:spcBef>
                <a:spcPts val="40"/>
              </a:spcBef>
            </a:pPr>
          </a:p>
          <a:p>
            <a:pPr marL="12696" marR="232409">
              <a:lnSpc>
                <a:spcPct val="117699"/>
              </a:lnSpc>
              <a:spcBef>
                <a:spcPts val="5"/>
              </a:spcBef>
            </a:pP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This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will have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a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large impact in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the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production of lube  oil in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Africa, Middle East, Asia, Europe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and across 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the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globe by dramatically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reducing the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global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carbon  footprint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when blending lube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+mj-lt"/>
                <a:cs typeface="Arial"/>
              </a:rPr>
              <a:t>oil.</a:t>
            </a:r>
          </a:p>
        </p:txBody>
      </p:sp>
      <p:sp>
        <p:nvSpPr>
          <p:cNvPr id="7" name="object 7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8" name="object 8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9" name="object 9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10" name="Right Triangle 9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11" name="Right Triangle 10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387353" y="50801"/>
            <a:ext cx="7391395" cy="751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 algn="ctr"/>
            <a:r>
              <a:rPr sz="2400">
                <a:latin typeface="+mn-lt"/>
              </a:rPr>
              <a:t>New installation </a:t>
            </a:r>
            <a:r>
              <a:rPr sz="2400">
                <a:latin typeface="+mn-lt"/>
              </a:rPr>
              <a:t>of </a:t>
            </a:r>
            <a:r>
              <a:rPr sz="2400">
                <a:latin typeface="+mn-lt"/>
              </a:rPr>
              <a:t>10,000  </a:t>
            </a:r>
            <a:r>
              <a:rPr sz="2400">
                <a:latin typeface="+mn-lt"/>
              </a:rPr>
              <a:t>litres </a:t>
            </a:r>
            <a:r>
              <a:rPr sz="2400">
                <a:latin typeface="+mn-lt"/>
              </a:rPr>
              <a:t>per </a:t>
            </a:r>
            <a:r>
              <a:rPr sz="2400">
                <a:latin typeface="+mn-lt"/>
              </a:rPr>
              <a:t>hour </a:t>
            </a:r>
            <a:r>
              <a:rPr sz="2400">
                <a:latin typeface="+mn-lt"/>
              </a:rPr>
              <a:t>production  </a:t>
            </a:r>
            <a:r>
              <a:rPr sz="2400">
                <a:latin typeface="+mn-lt"/>
              </a:rPr>
              <a:t>at </a:t>
            </a:r>
            <a:r>
              <a:rPr sz="2400">
                <a:latin typeface="+mn-lt"/>
              </a:rPr>
              <a:t>customer’s </a:t>
            </a:r>
            <a:r>
              <a:rPr sz="2400">
                <a:latin typeface="+mn-lt"/>
              </a:rPr>
              <a:t>site</a:t>
            </a:r>
          </a:p>
        </p:txBody>
      </p:sp>
      <p:sp>
        <p:nvSpPr>
          <p:cNvPr id="13" name="object 4"/>
          <p:cNvSpPr txBox="1"/>
          <p:nvPr/>
        </p:nvSpPr>
        <p:spPr>
          <a:xfrm>
            <a:off x="2063748" y="10438860"/>
            <a:ext cx="4190995" cy="381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rgbClr val="FFFFFF"/>
                </a:solidFill>
                <a:cs typeface="Arial"/>
              </a:rPr>
              <a:t>TRIAL </a:t>
            </a:r>
            <a:r>
              <a:rPr b="1" i="1" sz="1800">
                <a:solidFill>
                  <a:srgbClr val="FFFFFF"/>
                </a:solidFill>
                <a:cs typeface="Arial"/>
              </a:rPr>
              <a:t>UNITS </a:t>
            </a:r>
            <a:r>
              <a:rPr b="1" i="1" sz="1800">
                <a:solidFill>
                  <a:srgbClr val="FFFFFF"/>
                </a:solidFill>
                <a:cs typeface="Arial"/>
              </a:rPr>
              <a:t>FOR  </a:t>
            </a:r>
            <a:r>
              <a:rPr b="1" i="1" sz="1800">
                <a:solidFill>
                  <a:srgbClr val="FFFFFF"/>
                </a:solidFill>
                <a:cs typeface="Arial"/>
              </a:rPr>
              <a:t>CUSTOMERS</a:t>
            </a:r>
            <a:r>
              <a:rPr b="1" i="1" sz="1800">
                <a:solidFill>
                  <a:srgbClr val="FFFFFF"/>
                </a:solidFill>
                <a:cs typeface="Arial"/>
              </a:rPr>
              <a:t> </a:t>
            </a:r>
            <a:r>
              <a:rPr b="1" i="1" sz="1800">
                <a:solidFill>
                  <a:srgbClr val="FFFFFF"/>
                </a:solidFill>
                <a:cs typeface="Arial"/>
              </a:rPr>
              <a:t>SITES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12" y="877397"/>
            <a:ext cx="5639669" cy="40238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174" y="5080001"/>
            <a:ext cx="5639669" cy="535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711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406" y="5609406"/>
            <a:ext cx="5352412" cy="4044311"/>
          </a:xfrm>
          <a:custGeom>
            <a:avLst/>
            <a:gdLst/>
            <a:ahLst/>
            <a:cxnLst/>
            <a:rect l="l" t="t" r="r" b="b"/>
            <a:pathLst>
              <a:path w="5352415" h="4044315">
                <a:moveTo>
                  <a:pt x="4416005" y="0"/>
                </a:moveTo>
                <a:lnTo>
                  <a:pt x="0" y="3077997"/>
                </a:lnTo>
                <a:lnTo>
                  <a:pt x="936002" y="4043997"/>
                </a:lnTo>
                <a:lnTo>
                  <a:pt x="936002" y="4014000"/>
                </a:lnTo>
                <a:lnTo>
                  <a:pt x="5352008" y="1007999"/>
                </a:lnTo>
                <a:lnTo>
                  <a:pt x="4416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100"/>
              </a:spcBef>
            </a:pPr>
            <a:r>
              <a:rPr/>
              <a:t>Basis </a:t>
            </a:r>
            <a:r>
              <a:rPr/>
              <a:t>Principles</a:t>
            </a:r>
            <a:r>
              <a:rPr/>
              <a:t> </a:t>
            </a:r>
            <a:r>
              <a:rPr/>
              <a:t>of  </a:t>
            </a:r>
            <a:r>
              <a:rPr/>
              <a:t>Ultrasound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58909" y="9417178"/>
            <a:ext cx="2159630" cy="7185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rgbClr val="FFFFFF"/>
                </a:solidFill>
                <a:cs typeface="Arial"/>
              </a:rPr>
              <a:t>BASIS</a:t>
            </a:r>
            <a:r>
              <a:rPr b="1" i="1" sz="1800">
                <a:solidFill>
                  <a:srgbClr val="FFFFFF"/>
                </a:solidFill>
                <a:cs typeface="Arial"/>
              </a:rPr>
              <a:t> </a:t>
            </a:r>
            <a:r>
              <a:rPr b="1" i="1" sz="1800">
                <a:solidFill>
                  <a:srgbClr val="FFFFFF"/>
                </a:solidFill>
                <a:cs typeface="Arial"/>
              </a:rPr>
              <a:t>PRINCIPLES  OF</a:t>
            </a:r>
            <a:r>
              <a:rPr b="1" i="1" sz="1800">
                <a:solidFill>
                  <a:srgbClr val="FFFFFF"/>
                </a:solidFill>
                <a:cs typeface="Arial"/>
              </a:rPr>
              <a:t> </a:t>
            </a:r>
            <a:r>
              <a:rPr b="1" i="1" sz="1800">
                <a:solidFill>
                  <a:srgbClr val="FFFFFF"/>
                </a:solidFill>
                <a:cs typeface="Arial"/>
              </a:rPr>
              <a:t>ULTRASOUND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1346708" y="6440704"/>
            <a:ext cx="3948428" cy="3690625"/>
            <a:chOff x="1346708" y="6440704"/>
            <a:chExt cx="3948428" cy="3690625"/>
          </a:xfrm>
        </p:grpSpPr>
        <p:sp>
          <p:nvSpPr>
            <p:cNvPr id="6" name="object 6"/>
            <p:cNvSpPr/>
            <p:nvPr/>
          </p:nvSpPr>
          <p:spPr>
            <a:xfrm>
              <a:off x="4575041" y="9212702"/>
              <a:ext cx="0" cy="918209"/>
            </a:xfrm>
            <a:custGeom>
              <a:avLst/>
              <a:gdLst/>
              <a:ahLst/>
              <a:cxnLst/>
              <a:rect l="l" t="t" r="r" b="b"/>
              <a:pathLst>
                <a:path h="918209">
                  <a:moveTo>
                    <a:pt x="0" y="0"/>
                  </a:moveTo>
                  <a:lnTo>
                    <a:pt x="0" y="91799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6708" y="6440704"/>
              <a:ext cx="1871997" cy="143999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8" name="object 8"/>
            <p:cNvSpPr/>
            <p:nvPr/>
          </p:nvSpPr>
          <p:spPr>
            <a:xfrm>
              <a:off x="3422693" y="6440704"/>
              <a:ext cx="1871997" cy="143999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333997" y="4537257"/>
            <a:ext cx="5373369" cy="1550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17699"/>
              </a:lnSpc>
              <a:spcBef>
                <a:spcPts val="100"/>
              </a:spcBef>
            </a:pP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Figure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above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shows the formation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of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a micro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jet impact  with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a velocity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of approximately 250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miles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per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hour.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This  then creates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high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velocity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interparticle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collisions.</a:t>
            </a:r>
          </a:p>
          <a:p>
            <a:pPr>
              <a:lnSpc>
                <a:spcPct val="100000"/>
              </a:lnSpc>
            </a:pPr>
          </a:p>
          <a:p>
            <a:pPr marL="12696">
              <a:lnSpc>
                <a:spcPct val="100000"/>
              </a:lnSpc>
            </a:pP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It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deagglomerates,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shears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and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changes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viscosity.</a:t>
            </a:r>
          </a:p>
        </p:txBody>
      </p:sp>
      <p:sp>
        <p:nvSpPr>
          <p:cNvPr id="10" name="object 10"/>
          <p:cNvSpPr/>
          <p:nvPr/>
        </p:nvSpPr>
        <p:spPr>
          <a:xfrm>
            <a:off x="1346708" y="2381701"/>
            <a:ext cx="2257285" cy="20120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3798954" y="2381701"/>
            <a:ext cx="2927751" cy="20120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 txBox="1"/>
          <p:nvPr/>
        </p:nvSpPr>
        <p:spPr>
          <a:xfrm>
            <a:off x="3421995" y="7919893"/>
            <a:ext cx="1567174" cy="391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Modular 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design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control  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panel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333969" y="7919893"/>
            <a:ext cx="1524004" cy="3911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100"/>
              </a:spcBef>
            </a:pP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3kW ultrasonic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control  </a:t>
            </a:r>
            <a:r>
              <a:rPr sz="1200">
                <a:solidFill>
                  <a:srgbClr val="231F20"/>
                </a:solidFill>
                <a:latin typeface="Arial"/>
                <a:cs typeface="Arial"/>
              </a:rPr>
              <a:t>panel</a:t>
            </a:r>
          </a:p>
        </p:txBody>
      </p:sp>
      <p:sp>
        <p:nvSpPr>
          <p:cNvPr id="14" name="object 14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5" name="object 15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6" name="object 16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7" name="object 17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8" name="object 18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9" name="object 19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0" name="object 20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1" name="object 21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5" name="Right Triangle 4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" name="Right Triangle 5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lum bright="-20000" contrast="20000"/>
          </a:blip>
          <a:stretch>
            <a:fillRect/>
          </a:stretch>
        </p:blipFill>
        <p:spPr>
          <a:xfrm>
            <a:off x="996943" y="1803406"/>
            <a:ext cx="6193617" cy="8327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object 2"/>
          <p:cNvSpPr txBox="1">
            <a:spLocks noGrp="1"/>
          </p:cNvSpPr>
          <p:nvPr>
            <p:ph type="title"/>
          </p:nvPr>
        </p:nvSpPr>
        <p:spPr>
          <a:xfrm>
            <a:off x="354592" y="431806"/>
            <a:ext cx="6368555" cy="112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i="1">
                <a:solidFill>
                  <a:schemeClr val="accent6"/>
                </a:solidFill>
              </a:rPr>
              <a:t>NMADPRA</a:t>
            </a:r>
            <a:br>
              <a:rPr i="1">
                <a:solidFill>
                  <a:schemeClr val="accent6"/>
                </a:solidFill>
              </a:rPr>
            </a:br>
            <a:r>
              <a:rPr i="1">
                <a:solidFill>
                  <a:schemeClr val="accent6"/>
                </a:solidFill>
              </a:rPr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32049840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5" name="Right Triangle 4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" name="Right Triangle 5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543" y="1803406"/>
            <a:ext cx="5849935" cy="8226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354592" y="431806"/>
            <a:ext cx="6368555" cy="112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0" i="0">
                <a:solidFill>
                  <a:srgbClr val="008DA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/>
            <a:r>
              <a:rPr i="1">
                <a:solidFill>
                  <a:schemeClr val="accent6"/>
                </a:solidFill>
              </a:rPr>
              <a:t>SON</a:t>
            </a:r>
            <a:br>
              <a:rPr i="1">
                <a:solidFill>
                  <a:schemeClr val="accent6"/>
                </a:solidFill>
              </a:rPr>
            </a:br>
            <a:r>
              <a:rPr i="1">
                <a:solidFill>
                  <a:schemeClr val="accent6"/>
                </a:solidFill>
              </a:rPr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18910257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5" name="Right Triangle 4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" name="Right Triangle 5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3" y="1727196"/>
            <a:ext cx="6019795" cy="8171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object 2"/>
          <p:cNvSpPr txBox="1">
            <a:spLocks/>
          </p:cNvSpPr>
          <p:nvPr/>
        </p:nvSpPr>
        <p:spPr>
          <a:xfrm>
            <a:off x="354592" y="431806"/>
            <a:ext cx="6368555" cy="1120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0" i="0">
                <a:solidFill>
                  <a:srgbClr val="008DA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/>
            <a:r>
              <a:rPr i="1">
                <a:solidFill>
                  <a:schemeClr val="accent6"/>
                </a:solidFill>
              </a:rPr>
              <a:t>SON</a:t>
            </a:r>
            <a:br>
              <a:rPr i="1">
                <a:solidFill>
                  <a:schemeClr val="accent6"/>
                </a:solidFill>
              </a:rPr>
            </a:br>
            <a:r>
              <a:rPr i="1">
                <a:solidFill>
                  <a:schemeClr val="accent6"/>
                </a:solidFill>
              </a:rPr>
              <a:t>Certification</a:t>
            </a:r>
          </a:p>
        </p:txBody>
      </p:sp>
    </p:spTree>
    <p:extLst>
      <p:ext uri="{BB962C8B-B14F-4D97-AF65-F5344CB8AC3E}">
        <p14:creationId xmlns:p14="http://schemas.microsoft.com/office/powerpoint/2010/main" val="1091578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/>
          </a:p>
        </p:txBody>
      </p:sp>
      <p:grpSp>
        <p:nvGrpSpPr>
          <p:cNvPr id="4" name="Group 3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5" name="Right Triangle 4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" name="Right Triangle 5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sp>
        <p:nvSpPr>
          <p:cNvPr id="7" name="object 2"/>
          <p:cNvSpPr/>
          <p:nvPr/>
        </p:nvSpPr>
        <p:spPr>
          <a:xfrm>
            <a:off x="268099" y="140879"/>
            <a:ext cx="7560040" cy="106920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  <a:r>
              <a:rPr/>
              <a:t>ww</a:t>
            </a:r>
          </a:p>
        </p:txBody>
      </p:sp>
      <p:sp>
        <p:nvSpPr>
          <p:cNvPr id="14" name="object 3"/>
          <p:cNvSpPr txBox="1">
            <a:spLocks/>
          </p:cNvSpPr>
          <p:nvPr/>
        </p:nvSpPr>
        <p:spPr>
          <a:xfrm>
            <a:off x="1486388" y="1141800"/>
            <a:ext cx="5428259" cy="566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0" i="0">
                <a:solidFill>
                  <a:srgbClr val="008DA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 marR="5078"/>
            <a:r>
              <a:rPr>
                <a:solidFill>
                  <a:schemeClr val="bg1"/>
                </a:solidFill>
              </a:rPr>
              <a:t>Contact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0644" y="7594420"/>
            <a:ext cx="1438279" cy="79057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673353" y="2794001"/>
            <a:ext cx="2053590" cy="1556193"/>
            <a:chOff x="2713201" y="2699095"/>
            <a:chExt cx="2053590" cy="1556193"/>
          </a:xfrm>
        </p:grpSpPr>
        <p:sp>
          <p:nvSpPr>
            <p:cNvPr id="8" name="object 3"/>
            <p:cNvSpPr txBox="1"/>
            <p:nvPr/>
          </p:nvSpPr>
          <p:spPr>
            <a:xfrm>
              <a:off x="2713201" y="2699095"/>
              <a:ext cx="2053590" cy="1556193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b="1" i="1" sz="1600">
                  <a:solidFill>
                    <a:srgbClr val="FFFFFF"/>
                  </a:solidFill>
                  <a:latin typeface="Arial"/>
                  <a:cs typeface="Arial"/>
                </a:rPr>
                <a:t>CONTACTS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Ify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Caza. 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Managing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Director 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T: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08067732018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3168490" y="4013196"/>
              <a:ext cx="1143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15953" y="4546606"/>
            <a:ext cx="2053590" cy="1556193"/>
            <a:chOff x="2713201" y="2699095"/>
            <a:chExt cx="2053590" cy="1556193"/>
          </a:xfrm>
        </p:grpSpPr>
        <p:sp>
          <p:nvSpPr>
            <p:cNvPr id="29" name="object 3"/>
            <p:cNvSpPr txBox="1"/>
            <p:nvPr/>
          </p:nvSpPr>
          <p:spPr>
            <a:xfrm>
              <a:off x="2713201" y="2699095"/>
              <a:ext cx="2053590" cy="1556193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b="1" i="1" sz="1600">
                  <a:solidFill>
                    <a:srgbClr val="FFFFFF"/>
                  </a:solidFill>
                  <a:latin typeface="Arial"/>
                  <a:cs typeface="Arial"/>
                </a:rPr>
                <a:t>CONTACTS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Engr. Babatope.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Technical Manager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: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08105531901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168490" y="4013196"/>
              <a:ext cx="1143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2673353" y="4546606"/>
            <a:ext cx="2053590" cy="1314101"/>
            <a:chOff x="2713201" y="2699095"/>
            <a:chExt cx="2053590" cy="1314101"/>
          </a:xfrm>
        </p:grpSpPr>
        <p:sp>
          <p:nvSpPr>
            <p:cNvPr id="39" name="object 3"/>
            <p:cNvSpPr txBox="1"/>
            <p:nvPr/>
          </p:nvSpPr>
          <p:spPr>
            <a:xfrm>
              <a:off x="2713201" y="2699095"/>
              <a:ext cx="2053590" cy="1233036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b="1" i="1" sz="1600">
                  <a:solidFill>
                    <a:srgbClr val="FFFFFF"/>
                  </a:solidFill>
                  <a:latin typeface="Arial"/>
                  <a:cs typeface="Arial"/>
                </a:rPr>
                <a:t>CONTACTS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Chidi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Ugochukwu.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Floor Manager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: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08034786910</a:t>
              </a: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3168490" y="4013196"/>
              <a:ext cx="1143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734590" y="4546606"/>
            <a:ext cx="2663153" cy="1556193"/>
            <a:chOff x="2713201" y="2699095"/>
            <a:chExt cx="2053590" cy="1556193"/>
          </a:xfrm>
        </p:grpSpPr>
        <p:sp>
          <p:nvSpPr>
            <p:cNvPr id="42" name="object 3"/>
            <p:cNvSpPr txBox="1"/>
            <p:nvPr/>
          </p:nvSpPr>
          <p:spPr>
            <a:xfrm>
              <a:off x="2713201" y="2699095"/>
              <a:ext cx="2053590" cy="1556193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b="1" i="1" sz="1600">
                  <a:solidFill>
                    <a:srgbClr val="FFFFFF"/>
                  </a:solidFill>
                  <a:latin typeface="Arial"/>
                  <a:cs typeface="Arial"/>
                </a:rPr>
                <a:t>CONTACTS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Hezekiah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Omerebere.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Admin. Manager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T</a:t>
              </a:r>
              <a:r>
                <a:rPr sz="1600">
                  <a:solidFill>
                    <a:srgbClr val="FFFFFF"/>
                  </a:solidFill>
                  <a:latin typeface="Arial"/>
                  <a:cs typeface="Arial"/>
                </a:rPr>
                <a:t>: </a:t>
              </a:r>
              <a:r>
                <a:rPr b="1" sz="1600">
                  <a:solidFill>
                    <a:srgbClr val="FFFFFF"/>
                  </a:solidFill>
                  <a:latin typeface="Arial"/>
                  <a:cs typeface="Arial"/>
                </a:rPr>
                <a:t>08162867917</a:t>
              </a:r>
            </a:p>
            <a:p>
              <a:pPr marL="138424" marR="130178" algn="ctr">
                <a:lnSpc>
                  <a:spcPct val="100000"/>
                </a:lnSpc>
                <a:spcBef>
                  <a:spcPts val="580"/>
                </a:spcBef>
              </a:p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168490" y="4013196"/>
              <a:ext cx="1143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2313877" y="6356695"/>
            <a:ext cx="2971800" cy="832916"/>
            <a:chOff x="2713201" y="2699095"/>
            <a:chExt cx="2053590" cy="832916"/>
          </a:xfrm>
        </p:grpSpPr>
        <p:sp>
          <p:nvSpPr>
            <p:cNvPr id="48" name="object 3"/>
            <p:cNvSpPr txBox="1"/>
            <p:nvPr/>
          </p:nvSpPr>
          <p:spPr>
            <a:xfrm>
              <a:off x="2713201" y="2699095"/>
              <a:ext cx="2053590" cy="832916"/>
            </a:xfrm>
            <a:prstGeom prst="rect">
              <a:avLst/>
            </a:prstGeom>
          </p:spPr>
          <p:txBody>
            <a:bodyPr vert="horz" wrap="square" lIns="0" tIns="9334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735"/>
                </a:spcBef>
              </a:pPr>
              <a:r>
                <a:rPr b="1" i="1" sz="1600">
                  <a:solidFill>
                    <a:srgbClr val="FFFFFF"/>
                  </a:solidFill>
                  <a:latin typeface="Arial"/>
                  <a:cs typeface="Arial"/>
                </a:rPr>
                <a:t>Plot 1, Praise Avenue, Loburo, Mowe Ogun State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168490" y="3479801"/>
              <a:ext cx="1143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018555" y="7270872"/>
            <a:ext cx="248022" cy="927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81060" y="7189612"/>
            <a:ext cx="13602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sz="900">
                <a:solidFill>
                  <a:schemeClr val="bg1"/>
                </a:solidFill>
              </a:rPr>
              <a:t>www.hilsonictec.com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65693" y="4234792"/>
            <a:ext cx="3131850" cy="36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>
                <a:solidFill>
                  <a:schemeClr val="bg1"/>
                </a:solidFill>
              </a:rPr>
              <a:t>::  :</a:t>
            </a:r>
            <a:r>
              <a:rPr sz="1400">
                <a:solidFill>
                  <a:schemeClr val="bg1"/>
                </a:solidFill>
              </a:rPr>
              <a:t>ifycaza@hilsonictec.com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547" y="4368096"/>
            <a:ext cx="278187" cy="1706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3681" y="5940865"/>
            <a:ext cx="2332001" cy="30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sz="1400">
                <a:solidFill>
                  <a:schemeClr val="bg1"/>
                </a:solidFill>
              </a:rPr>
              <a:t> </a:t>
            </a:r>
            <a:r>
              <a:rPr sz="1400">
                <a:solidFill>
                  <a:schemeClr val="bg1"/>
                </a:solidFill>
              </a:rPr>
              <a:t>      : :tony@hilsonictec.com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5" y="6018693"/>
            <a:ext cx="394259" cy="13813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97018" y="5891556"/>
            <a:ext cx="2438530" cy="369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>
                <a:solidFill>
                  <a:schemeClr val="bg1"/>
                </a:solidFill>
              </a:rPr>
              <a:t>:     :</a:t>
            </a:r>
            <a:r>
              <a:rPr sz="1400">
                <a:solidFill>
                  <a:schemeClr val="bg1"/>
                </a:solidFill>
              </a:rPr>
              <a:t>chidi@hilsonictec.com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322" y="6019293"/>
            <a:ext cx="357466" cy="114355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850564" y="5881664"/>
            <a:ext cx="2699584" cy="30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/>
            <a:r>
              <a:rPr sz="1400"/>
              <a:t>         </a:t>
            </a:r>
            <a:r>
              <a:rPr sz="1400">
                <a:solidFill>
                  <a:schemeClr val="bg1"/>
                </a:solidFill>
              </a:rPr>
              <a:t>:omerebere@hilsonictec.com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64" y="5997875"/>
            <a:ext cx="424732" cy="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3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5" name="Right Triangle 4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6" name="Right Triangle 5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sp>
        <p:nvSpPr>
          <p:cNvPr id="14" name="object 2"/>
          <p:cNvSpPr/>
          <p:nvPr/>
        </p:nvSpPr>
        <p:spPr>
          <a:xfrm>
            <a:off x="266648" y="266690"/>
            <a:ext cx="7560040" cy="10692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8" name="object 3"/>
          <p:cNvSpPr txBox="1"/>
          <p:nvPr/>
        </p:nvSpPr>
        <p:spPr>
          <a:xfrm>
            <a:off x="1682743" y="1955796"/>
            <a:ext cx="4858810" cy="663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Hilsonic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leading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British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manufacturer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ultrasonic</a:t>
            </a:r>
          </a:p>
          <a:p>
            <a:pPr marL="12696" marR="5078">
              <a:lnSpc>
                <a:spcPct val="185199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processing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equipment.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supply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 broad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range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of industry with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standard and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bespoke processors for the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commercial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market.</a:t>
            </a:r>
          </a:p>
        </p:txBody>
      </p:sp>
      <p:sp>
        <p:nvSpPr>
          <p:cNvPr id="9" name="object 4"/>
          <p:cNvSpPr txBox="1"/>
          <p:nvPr/>
        </p:nvSpPr>
        <p:spPr>
          <a:xfrm>
            <a:off x="1682757" y="2971702"/>
            <a:ext cx="4859661" cy="418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over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35 years experience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we pride ourselves on being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the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</a:p>
          <a:p>
            <a:pPr marL="12696">
              <a:lnSpc>
                <a:spcPct val="100000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experts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in ultrasonic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technology.</a:t>
            </a:r>
          </a:p>
        </p:txBody>
      </p:sp>
      <p:sp>
        <p:nvSpPr>
          <p:cNvPr id="10" name="object 5"/>
          <p:cNvSpPr txBox="1"/>
          <p:nvPr/>
        </p:nvSpPr>
        <p:spPr>
          <a:xfrm>
            <a:off x="1682743" y="3733627"/>
            <a:ext cx="4858810" cy="663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algn="just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Our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equipment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specifically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designed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built for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superior</a:t>
            </a:r>
          </a:p>
          <a:p>
            <a:pPr marL="12696" marR="5078" algn="just">
              <a:lnSpc>
                <a:spcPct val="185199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performance, long life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continuous service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with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applications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in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marine,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lubrication, paint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many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other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sectors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in the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UK and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throughout the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world.</a:t>
            </a:r>
          </a:p>
        </p:txBody>
      </p:sp>
      <p:sp>
        <p:nvSpPr>
          <p:cNvPr id="11" name="object 6"/>
          <p:cNvSpPr txBox="1"/>
          <p:nvPr/>
        </p:nvSpPr>
        <p:spPr>
          <a:xfrm>
            <a:off x="1682743" y="5003499"/>
            <a:ext cx="4858810" cy="4180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addition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to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manufacturing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primary ultrasonic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processing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</a:p>
          <a:p>
            <a:pPr marL="12696">
              <a:lnSpc>
                <a:spcPct val="100000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equipment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we oversee its installation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operations.</a:t>
            </a:r>
          </a:p>
        </p:txBody>
      </p:sp>
      <p:sp>
        <p:nvSpPr>
          <p:cNvPr id="12" name="object 7"/>
          <p:cNvSpPr txBox="1"/>
          <p:nvPr/>
        </p:nvSpPr>
        <p:spPr>
          <a:xfrm>
            <a:off x="1682757" y="5765424"/>
            <a:ext cx="4859661" cy="6637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Many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our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clients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are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reaping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benefits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of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our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technology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built</a:t>
            </a:r>
          </a:p>
          <a:p>
            <a:pPr marL="12696" marR="5078">
              <a:lnSpc>
                <a:spcPct val="185199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on the principals of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sonochemistry,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using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little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as 3kw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per unit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drastically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reducing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mean carbon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footprint to a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minimum.</a:t>
            </a:r>
          </a:p>
        </p:txBody>
      </p:sp>
      <p:sp>
        <p:nvSpPr>
          <p:cNvPr id="13" name="object 8"/>
          <p:cNvSpPr txBox="1"/>
          <p:nvPr/>
        </p:nvSpPr>
        <p:spPr>
          <a:xfrm>
            <a:off x="1682757" y="6781316"/>
            <a:ext cx="4859661" cy="11762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algn="just">
              <a:lnSpc>
                <a:spcPct val="100000"/>
              </a:lnSpc>
              <a:spcBef>
                <a:spcPts val="100"/>
              </a:spcBef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Hilsonic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Process Equipment is designed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manufactured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at</a:t>
            </a:r>
          </a:p>
          <a:p>
            <a:pPr marL="12696" marR="5078" algn="just">
              <a:lnSpc>
                <a:spcPct val="185199"/>
              </a:lnSpc>
            </a:pP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our base in the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Wirral, UK.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Our unique trandsducer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generator  design is built to withstand the harshest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environments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while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remaining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simple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for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end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user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operate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service.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Together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with our proven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ability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to design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and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build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completely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in-house to 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suit any application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has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earned Hilsonic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Process the </a:t>
            </a:r>
            <a:r>
              <a:rPr b="1" sz="900">
                <a:solidFill>
                  <a:schemeClr val="bg1"/>
                </a:solidFill>
                <a:latin typeface="Arial"/>
                <a:cs typeface="Arial"/>
              </a:rPr>
              <a:t>reputation  as...</a:t>
            </a:r>
          </a:p>
        </p:txBody>
      </p:sp>
    </p:spTree>
    <p:extLst>
      <p:ext uri="{BB962C8B-B14F-4D97-AF65-F5344CB8AC3E}">
        <p14:creationId xmlns:p14="http://schemas.microsoft.com/office/powerpoint/2010/main" val="489940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392" y="5630712"/>
            <a:ext cx="5352412" cy="4022726"/>
          </a:xfrm>
          <a:custGeom>
            <a:avLst/>
            <a:gdLst/>
            <a:ahLst/>
            <a:cxnLst/>
            <a:rect l="l" t="t" r="r" b="b"/>
            <a:pathLst>
              <a:path w="5352415" h="4022725">
                <a:moveTo>
                  <a:pt x="4435779" y="0"/>
                </a:moveTo>
                <a:lnTo>
                  <a:pt x="4385462" y="0"/>
                </a:lnTo>
                <a:lnTo>
                  <a:pt x="0" y="3056699"/>
                </a:lnTo>
                <a:lnTo>
                  <a:pt x="936002" y="4022699"/>
                </a:lnTo>
                <a:lnTo>
                  <a:pt x="936002" y="3992702"/>
                </a:lnTo>
                <a:lnTo>
                  <a:pt x="5352021" y="986701"/>
                </a:lnTo>
                <a:lnTo>
                  <a:pt x="4435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3997" y="1025072"/>
            <a:ext cx="3424911" cy="5668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/>
              <a:t>Int</a:t>
            </a:r>
            <a:r>
              <a:rPr/>
              <a:t>r</a:t>
            </a:r>
            <a:r>
              <a:rPr/>
              <a:t>oduction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890024" y="2017537"/>
            <a:ext cx="6400800" cy="2995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Purpose 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of this 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presentation 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is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00">
                <a:solidFill>
                  <a:srgbClr val="231F20"/>
                </a:solidFill>
                <a:latin typeface="Arial"/>
                <a:cs typeface="Arial"/>
              </a:rPr>
              <a:t>to: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</a:p>
          <a:p>
            <a:pPr marL="297819" marR="529586" indent="-285750">
              <a:lnSpc>
                <a:spcPct val="147100"/>
              </a:lnSpc>
              <a:buFont typeface="Wingdings"/>
              <a:buChar char="q"/>
            </a:pP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Highlight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the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benefits of using Ultrasonic 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Technology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Lube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Oil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Blending.</a:t>
            </a:r>
          </a:p>
          <a:p>
            <a:pPr>
              <a:lnSpc>
                <a:spcPct val="100000"/>
              </a:lnSpc>
              <a:buClr>
                <a:srgbClr val="231F20"/>
              </a:buClr>
              <a:buFont typeface="Arial"/>
              <a:buChar char="•"/>
            </a:pPr>
          </a:p>
          <a:p>
            <a:pPr marL="297819" marR="5078" indent="-285750">
              <a:lnSpc>
                <a:spcPct val="147100"/>
              </a:lnSpc>
              <a:spcBef>
                <a:spcPts val="1045"/>
              </a:spcBef>
              <a:buFont typeface="Wingdings"/>
              <a:buChar char="q"/>
            </a:pP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Introduce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This New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Technology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for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Lube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Oil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Blending and the parent Company that is based in the UK (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Hilsonic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700">
                <a:solidFill>
                  <a:srgbClr val="231F20"/>
                </a:solidFill>
                <a:latin typeface="Arial"/>
                <a:cs typeface="Arial"/>
              </a:rPr>
              <a:t>Technology &amp; Services Ltd.) 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58909" y="9051410"/>
            <a:ext cx="2562220" cy="147574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22609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ULTRASONIC 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MANU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ACTURING</a:t>
            </a:r>
          </a:p>
          <a:p>
            <a:pPr marL="12696">
              <a:lnSpc>
                <a:spcPct val="100000"/>
              </a:lnSpc>
              <a:spcBef>
                <a:spcPts val="720"/>
              </a:spcBef>
            </a:pP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OF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LUBRICATING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OILS</a:t>
            </a:r>
          </a:p>
          <a:p>
            <a:pPr marL="12696">
              <a:lnSpc>
                <a:spcPct val="100000"/>
              </a:lnSpc>
              <a:spcBef>
                <a:spcPts val="1220"/>
              </a:spcBef>
            </a:pPr>
            <a:r>
              <a:rPr i="1" sz="1300">
                <a:solidFill>
                  <a:srgbClr val="231F20"/>
                </a:solidFill>
                <a:latin typeface="Arial"/>
                <a:cs typeface="Arial"/>
              </a:rPr>
              <a:t>by Hilsonic </a:t>
            </a:r>
            <a:r>
              <a:rPr i="1" sz="1300">
                <a:solidFill>
                  <a:srgbClr val="231F20"/>
                </a:solidFill>
                <a:latin typeface="Arial"/>
                <a:cs typeface="Arial"/>
              </a:rPr>
              <a:t>Process</a:t>
            </a:r>
            <a:r>
              <a:rPr i="1" sz="13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i="1" sz="1300">
                <a:solidFill>
                  <a:srgbClr val="231F20"/>
                </a:solidFill>
                <a:latin typeface="Arial"/>
                <a:cs typeface="Arial"/>
              </a:rPr>
              <a:t>Systems</a:t>
            </a:r>
          </a:p>
        </p:txBody>
      </p:sp>
      <p:sp>
        <p:nvSpPr>
          <p:cNvPr id="6" name="object 6"/>
          <p:cNvSpPr/>
          <p:nvPr/>
        </p:nvSpPr>
        <p:spPr>
          <a:xfrm>
            <a:off x="4575041" y="9212702"/>
            <a:ext cx="0" cy="918209"/>
          </a:xfrm>
          <a:custGeom>
            <a:avLst/>
            <a:gdLst/>
            <a:ahLst/>
            <a:cxnLst/>
            <a:rect l="l" t="t" r="r" b="b"/>
            <a:pathLst>
              <a:path h="918209">
                <a:moveTo>
                  <a:pt x="0" y="0"/>
                </a:moveTo>
                <a:lnTo>
                  <a:pt x="0" y="9179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7" name="object 7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8" name="object 8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9" name="object 9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392" y="5630712"/>
            <a:ext cx="5352412" cy="4022726"/>
          </a:xfrm>
          <a:custGeom>
            <a:avLst/>
            <a:gdLst/>
            <a:ahLst/>
            <a:cxnLst/>
            <a:rect l="l" t="t" r="r" b="b"/>
            <a:pathLst>
              <a:path w="5352415" h="4022725">
                <a:moveTo>
                  <a:pt x="4435779" y="0"/>
                </a:moveTo>
                <a:lnTo>
                  <a:pt x="4385462" y="0"/>
                </a:lnTo>
                <a:lnTo>
                  <a:pt x="0" y="3056699"/>
                </a:lnTo>
                <a:lnTo>
                  <a:pt x="936002" y="4022699"/>
                </a:lnTo>
                <a:lnTo>
                  <a:pt x="936002" y="3992702"/>
                </a:lnTo>
                <a:lnTo>
                  <a:pt x="5352021" y="986701"/>
                </a:lnTo>
                <a:lnTo>
                  <a:pt x="4435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2148" y="422569"/>
            <a:ext cx="5809264" cy="16748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100"/>
              </a:spcBef>
            </a:pPr>
            <a:r>
              <a:rPr/>
              <a:t>Key Benefits of </a:t>
            </a:r>
            <a:r>
              <a:rPr/>
              <a:t>Ultrasonic  </a:t>
            </a:r>
            <a:r>
              <a:rPr/>
              <a:t>Technology </a:t>
            </a:r>
            <a:r>
              <a:rPr/>
              <a:t>for </a:t>
            </a:r>
            <a:r>
              <a:rPr/>
              <a:t>Lube </a:t>
            </a:r>
            <a:r>
              <a:rPr/>
              <a:t>Oil  </a:t>
            </a:r>
            <a:r>
              <a:rPr/>
              <a:t>Blending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539743" y="2412996"/>
            <a:ext cx="6934195" cy="6206956"/>
          </a:xfrm>
          <a:prstGeom prst="rect">
            <a:avLst/>
          </a:prstGeom>
        </p:spPr>
        <p:txBody>
          <a:bodyPr vert="horz" wrap="square" lIns="0" tIns="12696" rIns="0" bIns="0" rtlCol="0">
            <a:spAutoFit/>
          </a:bodyPr>
          <a:lstStyle/>
          <a:p>
            <a:pPr marL="377823" indent="-285750">
              <a:lnSpc>
                <a:spcPct val="100000"/>
              </a:lnSpc>
              <a:spcBef>
                <a:spcPts val="100"/>
              </a:spcBef>
              <a:buFont typeface="Wingdings"/>
              <a:buChar char="q"/>
            </a:pPr>
            <a:r>
              <a:rPr/>
              <a:t>Environmental </a:t>
            </a:r>
            <a:r>
              <a:rPr/>
              <a:t>benefits </a:t>
            </a:r>
            <a:r>
              <a:rPr/>
              <a:t>through </a:t>
            </a:r>
            <a:r>
              <a:rPr/>
              <a:t>energy</a:t>
            </a:r>
            <a:r>
              <a:rPr/>
              <a:t> </a:t>
            </a:r>
            <a:r>
              <a:rPr/>
              <a:t>savings.</a:t>
            </a:r>
          </a:p>
          <a:p>
            <a:pPr marL="80004">
              <a:lnSpc>
                <a:spcPct val="100000"/>
              </a:lnSpc>
              <a:spcBef>
                <a:spcPts val="15"/>
              </a:spcBef>
              <a:buClr>
                <a:srgbClr val="231F20"/>
              </a:buClr>
              <a:buFont typeface="Arial"/>
              <a:buChar char="•"/>
            </a:pPr>
          </a:p>
          <a:p>
            <a:pPr marL="377823" marR="923287" indent="-285750">
              <a:lnSpc>
                <a:spcPct val="107800"/>
              </a:lnSpc>
              <a:buFont typeface="Wingdings"/>
              <a:buChar char="q"/>
            </a:pPr>
            <a:r>
              <a:rPr/>
              <a:t>Financial </a:t>
            </a:r>
            <a:r>
              <a:rPr/>
              <a:t>benefits </a:t>
            </a:r>
            <a:r>
              <a:rPr/>
              <a:t>through </a:t>
            </a:r>
            <a:r>
              <a:rPr/>
              <a:t>lower operating and  </a:t>
            </a:r>
            <a:r>
              <a:rPr/>
              <a:t>maintenance</a:t>
            </a:r>
            <a:r>
              <a:rPr/>
              <a:t> </a:t>
            </a:r>
            <a:r>
              <a:rPr/>
              <a:t>costs.</a:t>
            </a:r>
          </a:p>
          <a:p>
            <a:pPr marL="80004">
              <a:lnSpc>
                <a:spcPct val="100000"/>
              </a:lnSpc>
              <a:spcBef>
                <a:spcPts val="5"/>
              </a:spcBef>
              <a:buClr>
                <a:srgbClr val="231F20"/>
              </a:buClr>
              <a:buFont typeface="Arial"/>
              <a:buChar char="•"/>
            </a:pPr>
          </a:p>
          <a:p>
            <a:pPr marL="377823" indent="-285750">
              <a:lnSpc>
                <a:spcPct val="100000"/>
              </a:lnSpc>
              <a:buFont typeface="Wingdings"/>
              <a:buChar char="q"/>
            </a:pPr>
            <a:r>
              <a:rPr/>
              <a:t>Increased </a:t>
            </a:r>
            <a:r>
              <a:rPr/>
              <a:t>operational</a:t>
            </a:r>
            <a:r>
              <a:rPr/>
              <a:t> </a:t>
            </a:r>
            <a:r>
              <a:rPr/>
              <a:t>efficiency.</a:t>
            </a:r>
          </a:p>
          <a:p>
            <a:pPr marL="80004">
              <a:lnSpc>
                <a:spcPct val="100000"/>
              </a:lnSpc>
              <a:spcBef>
                <a:spcPts val="5"/>
              </a:spcBef>
              <a:buClr>
                <a:srgbClr val="231F20"/>
              </a:buClr>
              <a:buFont typeface="Arial"/>
              <a:buChar char="•"/>
            </a:pPr>
          </a:p>
          <a:p>
            <a:pPr marL="377823" indent="-285750">
              <a:lnSpc>
                <a:spcPct val="100000"/>
              </a:lnSpc>
              <a:buFont typeface="Wingdings"/>
              <a:buChar char="q"/>
            </a:pPr>
            <a:r>
              <a:rPr/>
              <a:t>Very </a:t>
            </a:r>
            <a:r>
              <a:rPr/>
              <a:t>low </a:t>
            </a:r>
            <a:r>
              <a:rPr/>
              <a:t>carbon</a:t>
            </a:r>
            <a:r>
              <a:rPr/>
              <a:t> </a:t>
            </a:r>
            <a:r>
              <a:rPr/>
              <a:t>footprint</a:t>
            </a:r>
          </a:p>
          <a:p>
            <a:pPr marL="80004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Arial"/>
              <a:buChar char="•"/>
            </a:pPr>
          </a:p>
          <a:p>
            <a:pPr marL="377823" indent="-285750">
              <a:lnSpc>
                <a:spcPct val="100000"/>
              </a:lnSpc>
              <a:spcBef>
                <a:spcPts val="5"/>
              </a:spcBef>
              <a:buFont typeface="Wingdings"/>
              <a:buChar char="q"/>
            </a:pPr>
            <a:r>
              <a:rPr/>
              <a:t>10</a:t>
            </a:r>
            <a:r>
              <a:rPr/>
              <a:t>Tonnes </a:t>
            </a:r>
            <a:r>
              <a:rPr/>
              <a:t>(10,000 Liters)</a:t>
            </a:r>
            <a:r>
              <a:rPr/>
              <a:t> </a:t>
            </a:r>
            <a:r>
              <a:rPr/>
              <a:t>of Lube </a:t>
            </a:r>
            <a:r>
              <a:rPr/>
              <a:t>Oil can </a:t>
            </a:r>
            <a:r>
              <a:rPr/>
              <a:t>be </a:t>
            </a:r>
            <a:r>
              <a:rPr/>
              <a:t>manufactured </a:t>
            </a:r>
            <a:r>
              <a:rPr/>
              <a:t>in</a:t>
            </a:r>
            <a:r>
              <a:rPr/>
              <a:t> </a:t>
            </a:r>
            <a:r>
              <a:rPr/>
              <a:t>one</a:t>
            </a:r>
          </a:p>
          <a:p>
            <a:pPr marL="236218" marR="5078">
              <a:lnSpc>
                <a:spcPct val="107800"/>
              </a:lnSpc>
            </a:pPr>
            <a:r>
              <a:rPr/>
              <a:t>   </a:t>
            </a:r>
            <a:r>
              <a:rPr/>
              <a:t>hour </a:t>
            </a:r>
            <a:r>
              <a:rPr/>
              <a:t>using </a:t>
            </a:r>
            <a:r>
              <a:rPr/>
              <a:t>3kw </a:t>
            </a:r>
            <a:r>
              <a:rPr/>
              <a:t>tubular </a:t>
            </a:r>
            <a:r>
              <a:rPr/>
              <a:t>processor without heat</a:t>
            </a:r>
            <a:r>
              <a:rPr/>
              <a:t>ing</a:t>
            </a:r>
            <a:r>
              <a:rPr/>
              <a:t>, </a:t>
            </a:r>
            <a:r>
              <a:rPr/>
              <a:t>agitation </a:t>
            </a:r>
            <a:r>
              <a:rPr/>
              <a:t>or </a:t>
            </a:r>
            <a:r>
              <a:rPr/>
              <a:t> </a:t>
            </a:r>
          </a:p>
          <a:p>
            <a:pPr marL="236218" marR="5078">
              <a:lnSpc>
                <a:spcPct val="107800"/>
              </a:lnSpc>
            </a:pPr>
            <a:r>
              <a:rPr/>
              <a:t> </a:t>
            </a:r>
            <a:r>
              <a:rPr/>
              <a:t>  </a:t>
            </a:r>
            <a:r>
              <a:rPr/>
              <a:t>moving</a:t>
            </a:r>
            <a:r>
              <a:rPr/>
              <a:t> parts</a:t>
            </a:r>
            <a:r>
              <a:rPr/>
              <a:t>.</a:t>
            </a:r>
            <a:r>
              <a:rPr/>
              <a:t> </a:t>
            </a:r>
          </a:p>
          <a:p>
            <a:pPr marL="92073">
              <a:lnSpc>
                <a:spcPct val="100000"/>
              </a:lnSpc>
              <a:spcBef>
                <a:spcPts val="5"/>
              </a:spcBef>
            </a:pPr>
            <a:r>
              <a:rPr/>
              <a:t>	 </a:t>
            </a:r>
            <a:r>
              <a:rPr/>
              <a:t>  </a:t>
            </a:r>
            <a:r>
              <a:rPr/>
              <a:t>3Tonnes </a:t>
            </a:r>
            <a:r>
              <a:rPr/>
              <a:t>(3,000</a:t>
            </a:r>
            <a:r>
              <a:rPr/>
              <a:t> Liters) </a:t>
            </a:r>
            <a:r>
              <a:rPr/>
              <a:t>of Lube </a:t>
            </a:r>
            <a:r>
              <a:rPr/>
              <a:t>Oil can </a:t>
            </a:r>
            <a:r>
              <a:rPr/>
              <a:t>be </a:t>
            </a:r>
            <a:r>
              <a:rPr/>
              <a:t>manufactured </a:t>
            </a:r>
            <a:r>
              <a:rPr/>
              <a:t>in</a:t>
            </a:r>
            <a:r>
              <a:rPr/>
              <a:t> </a:t>
            </a:r>
            <a:r>
              <a:rPr/>
              <a:t>one</a:t>
            </a:r>
          </a:p>
          <a:p>
            <a:pPr marL="236218" marR="5078">
              <a:lnSpc>
                <a:spcPct val="107800"/>
              </a:lnSpc>
            </a:pPr>
            <a:r>
              <a:rPr/>
              <a:t>   hour using 1.5kw tubular processor</a:t>
            </a:r>
            <a:r>
              <a:rPr/>
              <a:t> without heating, agitation or  </a:t>
            </a:r>
          </a:p>
          <a:p>
            <a:pPr marL="236218" marR="5078">
              <a:lnSpc>
                <a:spcPct val="107800"/>
              </a:lnSpc>
            </a:pPr>
            <a:r>
              <a:rPr/>
              <a:t>   </a:t>
            </a:r>
            <a:r>
              <a:rPr/>
              <a:t>moving</a:t>
            </a:r>
            <a:r>
              <a:rPr/>
              <a:t> parts</a:t>
            </a:r>
            <a:r>
              <a:rPr/>
              <a:t>.</a:t>
            </a:r>
          </a:p>
          <a:p>
            <a:pPr marL="236218" marR="5078">
              <a:lnSpc>
                <a:spcPct val="107800"/>
              </a:lnSpc>
            </a:pPr>
          </a:p>
          <a:p>
            <a:pPr marL="377823" indent="-285750">
              <a:lnSpc>
                <a:spcPct val="100000"/>
              </a:lnSpc>
              <a:spcBef>
                <a:spcPts val="5"/>
              </a:spcBef>
              <a:buFont typeface="Wingdings"/>
              <a:buChar char="q"/>
            </a:pPr>
            <a:r>
              <a:rPr/>
              <a:t>One vessel </a:t>
            </a:r>
            <a:r>
              <a:rPr/>
              <a:t>can be used for</a:t>
            </a:r>
            <a:r>
              <a:rPr/>
              <a:t> </a:t>
            </a:r>
            <a:r>
              <a:rPr/>
              <a:t>blending and discharge</a:t>
            </a:r>
            <a:r>
              <a:rPr/>
              <a:t> </a:t>
            </a:r>
            <a:r>
              <a:rPr/>
              <a:t>to filling</a:t>
            </a:r>
            <a:r>
              <a:rPr/>
              <a:t> </a:t>
            </a:r>
            <a:r>
              <a:rPr/>
              <a:t>facilities</a:t>
            </a:r>
            <a:r>
              <a:rPr/>
              <a:t>.</a:t>
            </a:r>
          </a:p>
          <a:p>
            <a:pPr marL="92073">
              <a:lnSpc>
                <a:spcPct val="100000"/>
              </a:lnSpc>
              <a:spcBef>
                <a:spcPts val="5"/>
              </a:spcBef>
            </a:pPr>
          </a:p>
          <a:p>
            <a:pPr marL="377823" indent="-285750">
              <a:buFont typeface="Wingdings"/>
              <a:buChar char="q"/>
            </a:pPr>
            <a:r>
              <a:rPr/>
              <a:t>Furthermore, the use of this new technology </a:t>
            </a:r>
            <a:r>
              <a:rPr/>
              <a:t>(</a:t>
            </a:r>
            <a:r>
              <a:rPr/>
              <a:t>ultrasonic </a:t>
            </a:r>
            <a:r>
              <a:rPr/>
              <a:t>method) eliminates production delays that do arise from heating, cooling and mixing </a:t>
            </a:r>
            <a:r>
              <a:rPr/>
              <a:t>high quality products. Hence, aids continuous operation</a:t>
            </a:r>
          </a:p>
          <a:p>
            <a:pPr marL="80004">
              <a:lnSpc>
                <a:spcPct val="100000"/>
              </a:lnSpc>
              <a:spcBef>
                <a:spcPts val="20"/>
              </a:spcBef>
              <a:buClr>
                <a:srgbClr val="231F20"/>
              </a:buClr>
            </a:pPr>
          </a:p>
        </p:txBody>
      </p:sp>
      <p:sp>
        <p:nvSpPr>
          <p:cNvPr id="5" name="object 5"/>
          <p:cNvSpPr txBox="1"/>
          <p:nvPr/>
        </p:nvSpPr>
        <p:spPr>
          <a:xfrm>
            <a:off x="4758909" y="9051410"/>
            <a:ext cx="1888489" cy="11181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chemeClr val="bg1"/>
                </a:solidFill>
                <a:latin typeface="Arial"/>
                <a:cs typeface="Arial"/>
              </a:rPr>
              <a:t>KEY BENEFITS  OF ULTRASONIC  TECHNOLOGY</a:t>
            </a:r>
          </a:p>
        </p:txBody>
      </p:sp>
      <p:sp>
        <p:nvSpPr>
          <p:cNvPr id="6" name="object 6"/>
          <p:cNvSpPr/>
          <p:nvPr/>
        </p:nvSpPr>
        <p:spPr>
          <a:xfrm>
            <a:off x="4575041" y="9212702"/>
            <a:ext cx="0" cy="918209"/>
          </a:xfrm>
          <a:custGeom>
            <a:avLst/>
            <a:gdLst/>
            <a:ahLst/>
            <a:cxnLst/>
            <a:rect l="l" t="t" r="r" b="b"/>
            <a:pathLst>
              <a:path h="918209">
                <a:moveTo>
                  <a:pt x="0" y="0"/>
                </a:moveTo>
                <a:lnTo>
                  <a:pt x="0" y="9179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7" name="object 7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8" name="object 8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9" name="object 9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3"/>
          <p:cNvSpPr txBox="1">
            <a:spLocks/>
          </p:cNvSpPr>
          <p:nvPr/>
        </p:nvSpPr>
        <p:spPr>
          <a:xfrm>
            <a:off x="298642" y="69651"/>
            <a:ext cx="7391395" cy="9144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3600" b="0" i="0">
                <a:solidFill>
                  <a:srgbClr val="008DA8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696" marR="5078" algn="ctr">
              <a:lnSpc>
                <a:spcPct val="106500"/>
              </a:lnSpc>
              <a:spcBef>
                <a:spcPts val="100"/>
              </a:spcBef>
            </a:pPr>
            <a:r>
              <a:rPr sz="2800">
                <a:latin typeface="+mn-lt"/>
              </a:rPr>
              <a:t>New installation </a:t>
            </a:r>
            <a:r>
              <a:rPr sz="2800">
                <a:latin typeface="+mn-lt"/>
              </a:rPr>
              <a:t>of </a:t>
            </a:r>
            <a:r>
              <a:rPr sz="2800">
                <a:latin typeface="+mn-lt"/>
              </a:rPr>
              <a:t>10,000  </a:t>
            </a:r>
            <a:r>
              <a:rPr sz="2800">
                <a:latin typeface="+mn-lt"/>
              </a:rPr>
              <a:t>litres</a:t>
            </a:r>
            <a:r>
              <a:rPr sz="2800">
                <a:latin typeface="+mn-lt"/>
              </a:rPr>
              <a:t> </a:t>
            </a:r>
            <a:r>
              <a:rPr sz="2800">
                <a:latin typeface="+mn-lt"/>
              </a:rPr>
              <a:t>3kw </a:t>
            </a:r>
            <a:r>
              <a:rPr sz="2800">
                <a:latin typeface="+mn-lt"/>
              </a:rPr>
              <a:t>tubular </a:t>
            </a:r>
            <a:r>
              <a:rPr sz="2800">
                <a:latin typeface="+mn-lt"/>
              </a:rPr>
              <a:t>processor </a:t>
            </a:r>
            <a:r>
              <a:rPr sz="2800">
                <a:latin typeface="+mn-lt"/>
              </a:rPr>
              <a:t>per </a:t>
            </a:r>
            <a:r>
              <a:rPr sz="2800">
                <a:latin typeface="+mn-lt"/>
              </a:rPr>
              <a:t>hour </a:t>
            </a:r>
            <a:r>
              <a:rPr sz="2800">
                <a:latin typeface="+mn-lt"/>
              </a:rPr>
              <a:t>production  </a:t>
            </a:r>
            <a:r>
              <a:rPr sz="2800">
                <a:latin typeface="+mn-lt"/>
              </a:rPr>
              <a:t>at </a:t>
            </a:r>
            <a:r>
              <a:rPr sz="2800">
                <a:latin typeface="+mn-lt"/>
              </a:rPr>
              <a:t>customer’s </a:t>
            </a:r>
            <a:r>
              <a:rPr sz="2800">
                <a:latin typeface="+mn-lt"/>
              </a:rPr>
              <a:t>site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055851" y="5689606"/>
            <a:ext cx="4741705" cy="4804116"/>
            <a:chOff x="1055851" y="5788223"/>
            <a:chExt cx="4604411" cy="4705498"/>
          </a:xfrm>
        </p:grpSpPr>
        <p:sp>
          <p:nvSpPr>
            <p:cNvPr id="11" name="Right Triangle 10"/>
            <p:cNvSpPr/>
            <p:nvPr/>
          </p:nvSpPr>
          <p:spPr>
            <a:xfrm rot="18795682">
              <a:off x="745601" y="6295206"/>
              <a:ext cx="3193646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  <p:sp>
          <p:nvSpPr>
            <p:cNvPr id="12" name="Right Triangle 11"/>
            <p:cNvSpPr/>
            <p:nvPr/>
          </p:nvSpPr>
          <p:spPr>
            <a:xfrm rot="7002633">
              <a:off x="2020941" y="6854400"/>
              <a:ext cx="4705498" cy="2573131"/>
            </a:xfrm>
            <a:prstGeom prst="rtTriangl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59" y="1252318"/>
            <a:ext cx="5743561" cy="42848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" name="object 9"/>
          <p:cNvSpPr/>
          <p:nvPr/>
        </p:nvSpPr>
        <p:spPr>
          <a:xfrm>
            <a:off x="1122559" y="5779405"/>
            <a:ext cx="5730152" cy="39829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1" name="object 3"/>
          <p:cNvSpPr txBox="1">
            <a:spLocks noGrp="1"/>
          </p:cNvSpPr>
          <p:nvPr>
            <p:ph type="title"/>
          </p:nvPr>
        </p:nvSpPr>
        <p:spPr>
          <a:xfrm>
            <a:off x="692148" y="9871113"/>
            <a:ext cx="6781804" cy="39049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6500"/>
              </a:lnSpc>
              <a:spcBef>
                <a:spcPts val="100"/>
              </a:spcBef>
            </a:pPr>
            <a:r>
              <a:rPr sz="2400">
                <a:solidFill>
                  <a:srgbClr val="002060"/>
                </a:solidFill>
                <a:latin typeface="+mn-lt"/>
              </a:rPr>
              <a:t>Trial </a:t>
            </a:r>
            <a:r>
              <a:rPr sz="2400">
                <a:solidFill>
                  <a:srgbClr val="002060"/>
                </a:solidFill>
                <a:latin typeface="+mn-lt"/>
              </a:rPr>
              <a:t>Unit </a:t>
            </a:r>
            <a:r>
              <a:rPr sz="2400">
                <a:solidFill>
                  <a:srgbClr val="002060"/>
                </a:solidFill>
                <a:latin typeface="+mn-lt"/>
              </a:rPr>
              <a:t>for </a:t>
            </a:r>
            <a:r>
              <a:rPr sz="2400">
                <a:solidFill>
                  <a:srgbClr val="002060"/>
                </a:solidFill>
                <a:latin typeface="+mn-lt"/>
              </a:rPr>
              <a:t>10,000 liters  </a:t>
            </a:r>
            <a:r>
              <a:rPr sz="2400">
                <a:solidFill>
                  <a:srgbClr val="002060"/>
                </a:solidFill>
                <a:latin typeface="+mn-lt"/>
              </a:rPr>
              <a:t>per </a:t>
            </a:r>
            <a:r>
              <a:rPr sz="2400">
                <a:solidFill>
                  <a:srgbClr val="002060"/>
                </a:solidFill>
                <a:latin typeface="+mn-lt"/>
              </a:rPr>
              <a:t>hour </a:t>
            </a:r>
            <a:r>
              <a:rPr sz="2400">
                <a:solidFill>
                  <a:srgbClr val="002060"/>
                </a:solidFill>
                <a:latin typeface="+mn-lt"/>
              </a:rPr>
              <a:t>cold</a:t>
            </a:r>
            <a:r>
              <a:rPr sz="2400">
                <a:solidFill>
                  <a:srgbClr val="002060"/>
                </a:solidFill>
                <a:latin typeface="+mn-lt"/>
              </a:rPr>
              <a:t> </a:t>
            </a:r>
            <a:r>
              <a:rPr sz="2400">
                <a:solidFill>
                  <a:srgbClr val="002060"/>
                </a:solidFill>
                <a:latin typeface="+mn-lt"/>
              </a:rPr>
              <a:t>processing</a:t>
            </a:r>
          </a:p>
        </p:txBody>
      </p:sp>
    </p:spTree>
    <p:extLst>
      <p:ext uri="{BB962C8B-B14F-4D97-AF65-F5344CB8AC3E}">
        <p14:creationId xmlns:p14="http://schemas.microsoft.com/office/powerpoint/2010/main" val="20729976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392" y="5630712"/>
            <a:ext cx="5352412" cy="4022726"/>
          </a:xfrm>
          <a:custGeom>
            <a:avLst/>
            <a:gdLst/>
            <a:ahLst/>
            <a:cxnLst/>
            <a:rect l="l" t="t" r="r" b="b"/>
            <a:pathLst>
              <a:path w="5352415" h="4022725">
                <a:moveTo>
                  <a:pt x="4435779" y="0"/>
                </a:moveTo>
                <a:lnTo>
                  <a:pt x="4385462" y="0"/>
                </a:lnTo>
                <a:lnTo>
                  <a:pt x="0" y="3056699"/>
                </a:lnTo>
                <a:lnTo>
                  <a:pt x="936002" y="4022699"/>
                </a:lnTo>
                <a:lnTo>
                  <a:pt x="936002" y="3992702"/>
                </a:lnTo>
                <a:lnTo>
                  <a:pt x="5352021" y="986701"/>
                </a:lnTo>
                <a:lnTo>
                  <a:pt x="4435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4" name="object 4"/>
          <p:cNvSpPr txBox="1"/>
          <p:nvPr/>
        </p:nvSpPr>
        <p:spPr>
          <a:xfrm>
            <a:off x="982823" y="7133285"/>
            <a:ext cx="6352844" cy="4601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i="1" sz="2400">
                <a:solidFill>
                  <a:srgbClr val="002060"/>
                </a:solidFill>
                <a:latin typeface="Calibri"/>
                <a:cs typeface="Calibri"/>
              </a:rPr>
              <a:t>Trial blend at a lubricant blending factory Lagos</a:t>
            </a:r>
          </a:p>
        </p:txBody>
      </p:sp>
      <p:sp>
        <p:nvSpPr>
          <p:cNvPr id="8" name="object 8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9" name="object 9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5" name="object 15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pic>
        <p:nvPicPr>
          <p:cNvPr id="17" name="Content Placeholder 5" descr="C:\Users\user\Desktop\Ultrasonic trial at Technooil.jpeg"/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3" y="1996943"/>
            <a:ext cx="7703878" cy="489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7"/>
          <p:cNvSpPr/>
          <p:nvPr/>
        </p:nvSpPr>
        <p:spPr>
          <a:xfrm>
            <a:off x="2825743" y="736601"/>
            <a:ext cx="1981204" cy="381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grpSp>
        <p:nvGrpSpPr>
          <p:cNvPr id="22" name="Group 21"/>
          <p:cNvGrpSpPr/>
          <p:nvPr/>
        </p:nvGrpSpPr>
        <p:grpSpPr>
          <a:xfrm>
            <a:off x="4924890" y="8879653"/>
            <a:ext cx="2479816" cy="1118122"/>
            <a:chOff x="4924890" y="8879653"/>
            <a:chExt cx="2479816" cy="1118122"/>
          </a:xfrm>
        </p:grpSpPr>
        <p:sp>
          <p:nvSpPr>
            <p:cNvPr id="19" name="object 4"/>
            <p:cNvSpPr txBox="1"/>
            <p:nvPr/>
          </p:nvSpPr>
          <p:spPr>
            <a:xfrm>
              <a:off x="5139663" y="8879653"/>
              <a:ext cx="2265043" cy="1118122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6" marR="5078">
                <a:lnSpc>
                  <a:spcPct val="133300"/>
                </a:lnSpc>
                <a:spcBef>
                  <a:spcPts val="100"/>
                </a:spcBef>
              </a:pP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NEW</a:t>
              </a: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INSTALLATION  </a:t>
              </a: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AT </a:t>
              </a: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CUSTOMER’S  </a:t>
              </a: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SITE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>
              <a:off x="4924890" y="8981521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object 3"/>
          <p:cNvSpPr txBox="1">
            <a:spLocks noGrp="1"/>
          </p:cNvSpPr>
          <p:nvPr>
            <p:ph type="title"/>
          </p:nvPr>
        </p:nvSpPr>
        <p:spPr>
          <a:xfrm>
            <a:off x="615953" y="285261"/>
            <a:ext cx="7086600" cy="1198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 algn="ctr">
              <a:lnSpc>
                <a:spcPct val="106500"/>
              </a:lnSpc>
              <a:spcBef>
                <a:spcPts val="100"/>
              </a:spcBef>
            </a:pPr>
            <a:r>
              <a:rPr>
                <a:latin typeface="+mn-lt"/>
              </a:rPr>
              <a:t>1 tonne in 20 minutes  </a:t>
            </a:r>
            <a:r>
              <a:rPr>
                <a:latin typeface="+mn-lt"/>
              </a:rPr>
              <a:t>blending </a:t>
            </a:r>
            <a:r>
              <a:rPr>
                <a:latin typeface="+mn-lt"/>
              </a:rPr>
              <a:t>of </a:t>
            </a:r>
            <a:r>
              <a:rPr>
                <a:latin typeface="+mn-lt"/>
              </a:rPr>
              <a:t>heavy</a:t>
            </a:r>
            <a:r>
              <a:rPr>
                <a:latin typeface="+mn-lt"/>
              </a:rPr>
              <a:t> </a:t>
            </a:r>
            <a:r>
              <a:rPr>
                <a:latin typeface="+mn-lt"/>
              </a:rPr>
              <a:t>marine  </a:t>
            </a:r>
            <a:r>
              <a:rPr>
                <a:latin typeface="+mn-lt"/>
              </a:rPr>
              <a:t>lube </a:t>
            </a:r>
            <a:r>
              <a:rPr>
                <a:latin typeface="+mn-lt"/>
              </a:rPr>
              <a:t>without</a:t>
            </a:r>
            <a:r>
              <a:rPr>
                <a:latin typeface="+mn-lt"/>
              </a:rPr>
              <a:t> </a:t>
            </a:r>
            <a:r>
              <a:rPr>
                <a:latin typeface="+mn-lt"/>
              </a:rPr>
              <a:t>heat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43" y="616078"/>
            <a:ext cx="6324604" cy="554003"/>
          </a:xfrm>
        </p:spPr>
        <p:txBody>
          <a:bodyPr/>
          <a:lstStyle/>
          <a:p>
            <a:pPr algn="ctr"/>
            <a:r>
              <a:rPr i="1">
                <a:solidFill>
                  <a:srgbClr val="002060"/>
                </a:solidFill>
                <a:latin typeface="Calibri"/>
                <a:cs typeface="Calibri"/>
              </a:rPr>
              <a:t>Trial </a:t>
            </a:r>
            <a:r>
              <a:rPr i="1">
                <a:solidFill>
                  <a:srgbClr val="002060"/>
                </a:solidFill>
                <a:latin typeface="Calibri"/>
                <a:cs typeface="Calibri"/>
              </a:rPr>
              <a:t>Diagram Layout</a:t>
            </a:r>
          </a:p>
        </p:txBody>
      </p:sp>
      <p:sp>
        <p:nvSpPr>
          <p:cNvPr id="7" name="Rectangle 6"/>
          <p:cNvSpPr/>
          <p:nvPr/>
        </p:nvSpPr>
        <p:spPr>
          <a:xfrm rot="18776018">
            <a:off x="1045289" y="6686898"/>
            <a:ext cx="4888027" cy="13261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ectangle 7"/>
          <p:cNvSpPr/>
          <p:nvPr/>
        </p:nvSpPr>
        <p:spPr>
          <a:xfrm rot="19134189">
            <a:off x="1045289" y="6778804"/>
            <a:ext cx="4888027" cy="13261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10" name="Rectangle 9"/>
          <p:cNvSpPr/>
          <p:nvPr/>
        </p:nvSpPr>
        <p:spPr>
          <a:xfrm rot="19534483">
            <a:off x="1600939" y="6980350"/>
            <a:ext cx="4888027" cy="132619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08" y="1549217"/>
            <a:ext cx="7773488" cy="5029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4924890" y="8879653"/>
            <a:ext cx="2479816" cy="1016268"/>
            <a:chOff x="4924890" y="8879653"/>
            <a:chExt cx="2479816" cy="1016268"/>
          </a:xfrm>
        </p:grpSpPr>
        <p:sp>
          <p:nvSpPr>
            <p:cNvPr id="13" name="object 4"/>
            <p:cNvSpPr txBox="1"/>
            <p:nvPr/>
          </p:nvSpPr>
          <p:spPr>
            <a:xfrm>
              <a:off x="5139663" y="8879653"/>
              <a:ext cx="2265043" cy="762511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696" marR="5078">
                <a:lnSpc>
                  <a:spcPct val="133300"/>
                </a:lnSpc>
                <a:spcBef>
                  <a:spcPts val="100"/>
                </a:spcBef>
              </a:pPr>
              <a:r>
                <a:rPr b="1" i="1" sz="1800">
                  <a:solidFill>
                    <a:srgbClr val="FFFFFF"/>
                  </a:solidFill>
                  <a:latin typeface="Arial"/>
                  <a:cs typeface="Arial"/>
                </a:rPr>
                <a:t>TRIAL DIAGRAM </a:t>
              </a:r>
            </a:p>
            <a:p>
              <a:pPr marL="12696" marR="5078">
                <a:lnSpc>
                  <a:spcPct val="133300"/>
                </a:lnSpc>
                <a:spcBef>
                  <a:spcPts val="100"/>
                </a:spcBef>
              </a:pPr>
              <a:r>
                <a:rPr b="1" i="1">
                  <a:solidFill>
                    <a:srgbClr val="FFFFFF"/>
                  </a:solidFill>
                  <a:latin typeface="Arial"/>
                  <a:cs typeface="Arial"/>
                </a:rPr>
                <a:t>LAYOUT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4924890" y="8981521"/>
              <a:ext cx="0" cy="9144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984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7273" y="279401"/>
            <a:ext cx="6368555" cy="112268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>
                <a:solidFill>
                  <a:srgbClr val="F78E1E"/>
                </a:solidFill>
              </a:rPr>
              <a:t>Traditional</a:t>
            </a:r>
            <a:r>
              <a:rPr>
                <a:solidFill>
                  <a:srgbClr val="F78E1E"/>
                </a:solidFill>
              </a:rPr>
              <a:t> </a:t>
            </a:r>
            <a:r>
              <a:rPr>
                <a:solidFill>
                  <a:srgbClr val="F78E1E"/>
                </a:solidFill>
              </a:rPr>
              <a:t>Blending</a:t>
            </a:r>
          </a:p>
          <a:p>
            <a:pPr marL="12696">
              <a:lnSpc>
                <a:spcPct val="100000"/>
              </a:lnSpc>
            </a:pPr>
            <a:r>
              <a:rPr sz="2400"/>
              <a:t>VERSUS	</a:t>
            </a:r>
            <a:r>
              <a:rPr>
                <a:solidFill>
                  <a:srgbClr val="F78E1E"/>
                </a:solidFill>
              </a:rPr>
              <a:t>Ultrasonic</a:t>
            </a:r>
            <a:r>
              <a:rPr>
                <a:solidFill>
                  <a:srgbClr val="F78E1E"/>
                </a:solidFill>
              </a:rPr>
              <a:t> </a:t>
            </a:r>
            <a:r>
              <a:rPr>
                <a:solidFill>
                  <a:srgbClr val="F78E1E"/>
                </a:solidFill>
              </a:rPr>
              <a:t>Blending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348995" y="9349522"/>
            <a:ext cx="2185038" cy="1078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 algn="ctr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OLD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TECHNOLOGY  VERSUS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NEW 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TECHNOLOGY</a:t>
            </a:r>
          </a:p>
        </p:txBody>
      </p:sp>
      <p:sp>
        <p:nvSpPr>
          <p:cNvPr id="9" name="object 9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0" name="object 10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1" name="object 11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2" name="object 12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5" name="object 15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6" name="object 16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/>
          <p:nvPr/>
        </p:nvSpPr>
        <p:spPr>
          <a:xfrm>
            <a:off x="539743" y="2265140"/>
            <a:ext cx="2971800" cy="6701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</a:p>
          <a:p>
            <a:pPr marL="363856" indent="-351787">
              <a:lnSpc>
                <a:spcPct val="150000"/>
              </a:lnSpc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Heavy wall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steel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tanks</a:t>
            </a:r>
          </a:p>
          <a:p>
            <a:pPr marL="363856" marR="5078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Steel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pipes and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valves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required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Heating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Coils</a:t>
            </a:r>
          </a:p>
          <a:p>
            <a:pPr marL="363856" marR="117481" indent="-351787">
              <a:lnSpc>
                <a:spcPct val="150000"/>
              </a:lnSpc>
              <a:spcBef>
                <a:spcPts val="395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Agitators (high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speed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with 50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kw/hr)</a:t>
            </a:r>
          </a:p>
          <a:p>
            <a:pPr marL="363856" marR="581029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power  operating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  (499kw/hr)</a:t>
            </a:r>
          </a:p>
          <a:p>
            <a:pPr marL="363856" marR="241938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Heating and cooling  required</a:t>
            </a:r>
          </a:p>
          <a:p>
            <a:pPr marL="363856" marR="400691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High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maintenance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High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carbon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footprint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Occupies more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space</a:t>
            </a:r>
          </a:p>
          <a:p>
            <a:pPr marL="363856" marR="219070" indent="-351787">
              <a:lnSpc>
                <a:spcPct val="104199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8 x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higher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than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new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technology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348995" y="2260606"/>
            <a:ext cx="3353544" cy="65505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</a:p>
          <a:p>
            <a:pPr marL="363856" marR="365754" indent="-351787">
              <a:lnSpc>
                <a:spcPct val="150000"/>
              </a:lnSpc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Plastic tanks can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be  utilised</a:t>
            </a:r>
          </a:p>
          <a:p>
            <a:pPr marL="363856" marR="637537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Plastic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pipes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and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valves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required</a:t>
            </a:r>
          </a:p>
          <a:p>
            <a:pPr marL="363856" marR="727713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No heating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coils  required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No agitator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required</a:t>
            </a:r>
          </a:p>
          <a:p>
            <a:pPr marL="363856" marR="795649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low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power  operating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  (3kw/hr)</a:t>
            </a:r>
          </a:p>
          <a:p>
            <a:pPr marL="363856" marR="94612" indent="-351787">
              <a:lnSpc>
                <a:spcPct val="150000"/>
              </a:lnSpc>
              <a:spcBef>
                <a:spcPts val="40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No heating and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cooling 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required</a:t>
            </a:r>
          </a:p>
          <a:p>
            <a:pPr marL="363856" marR="264165" indent="-351787">
              <a:lnSpc>
                <a:spcPct val="150000"/>
              </a:lnSpc>
              <a:spcBef>
                <a:spcPts val="395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No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maintenance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  (5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yrs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guarantee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Low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carbon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footprint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Occupies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less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space</a:t>
            </a:r>
          </a:p>
          <a:p>
            <a:pPr marL="363856" indent="-351787">
              <a:lnSpc>
                <a:spcPct val="150000"/>
              </a:lnSpc>
              <a:spcBef>
                <a:spcPts val="480"/>
              </a:spcBef>
              <a:buAutoNum type="arabicPeriod"/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Very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low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cost to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operate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3816353" y="2489206"/>
            <a:ext cx="0" cy="632460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15953" y="2412996"/>
            <a:ext cx="6629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66704" y="1712714"/>
            <a:ext cx="3702053" cy="64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>
                <a:solidFill>
                  <a:srgbClr val="FF0000"/>
                </a:solidFill>
                <a:latin typeface="Calibri"/>
                <a:cs typeface="Calibri"/>
              </a:rPr>
              <a:t>EXISTING </a:t>
            </a:r>
            <a:r>
              <a:rPr>
                <a:solidFill>
                  <a:srgbClr val="FF0000"/>
                </a:solidFill>
                <a:latin typeface="Calibri"/>
                <a:cs typeface="Calibri"/>
              </a:rPr>
              <a:t>TECHNOLOGY              (</a:t>
            </a:r>
            <a:r>
              <a:rPr>
                <a:solidFill>
                  <a:srgbClr val="FF0000"/>
                </a:solidFill>
                <a:latin typeface="Calibri"/>
                <a:cs typeface="Calibri"/>
              </a:rPr>
              <a:t>BLENDING KETTLE)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968743" y="1708514"/>
            <a:ext cx="3857959" cy="64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/>
            <a:r>
              <a:rPr>
                <a:latin typeface="Calibri"/>
                <a:cs typeface="Calibri"/>
              </a:rPr>
              <a:t>             </a:t>
            </a:r>
            <a:r>
              <a:rPr>
                <a:solidFill>
                  <a:srgbClr val="002060"/>
                </a:solidFill>
                <a:latin typeface="Calibri"/>
                <a:cs typeface="Calibri"/>
              </a:rPr>
              <a:t>NEW </a:t>
            </a:r>
            <a:r>
              <a:rPr>
                <a:solidFill>
                  <a:srgbClr val="002060"/>
                </a:solidFill>
                <a:latin typeface="Calibri"/>
                <a:cs typeface="Calibri"/>
              </a:rPr>
              <a:t>TECHNOLOGY </a:t>
            </a:r>
            <a:r>
              <a:rPr>
                <a:solidFill>
                  <a:srgbClr val="002060"/>
                </a:solidFill>
                <a:latin typeface="Calibri"/>
                <a:cs typeface="Calibri"/>
              </a:rPr>
              <a:t>                     </a:t>
            </a:r>
          </a:p>
          <a:p>
            <a:pPr/>
            <a:r>
              <a:rPr>
                <a:solidFill>
                  <a:srgbClr val="002060"/>
                </a:solidFill>
                <a:latin typeface="Calibri"/>
                <a:cs typeface="Calibri"/>
              </a:rPr>
              <a:t> </a:t>
            </a:r>
            <a:r>
              <a:rPr>
                <a:solidFill>
                  <a:srgbClr val="002060"/>
                </a:solidFill>
                <a:latin typeface="Calibri"/>
                <a:cs typeface="Calibri"/>
              </a:rPr>
              <a:t>     (</a:t>
            </a:r>
            <a:r>
              <a:rPr>
                <a:solidFill>
                  <a:srgbClr val="002060"/>
                </a:solidFill>
                <a:latin typeface="Calibri"/>
                <a:cs typeface="Calibri"/>
              </a:rPr>
              <a:t>ULTRASONIC PROCESSOR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826050" y="1708514"/>
            <a:ext cx="0" cy="64632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66690" y="5528411"/>
            <a:ext cx="7560305" cy="5434970"/>
            <a:chOff x="266690" y="5528411"/>
            <a:chExt cx="7560305" cy="5434970"/>
          </a:xfrm>
        </p:grpSpPr>
        <p:sp>
          <p:nvSpPr>
            <p:cNvPr id="3" name="object 3"/>
            <p:cNvSpPr/>
            <p:nvPr/>
          </p:nvSpPr>
          <p:spPr>
            <a:xfrm>
              <a:off x="266690" y="7871100"/>
              <a:ext cx="3388997" cy="3088011"/>
            </a:xfrm>
            <a:custGeom>
              <a:avLst/>
              <a:gdLst/>
              <a:ahLst/>
              <a:cxnLst/>
              <a:rect l="l" t="t" r="r" b="b"/>
              <a:pathLst>
                <a:path w="3388995" h="3088004">
                  <a:moveTo>
                    <a:pt x="0" y="0"/>
                  </a:moveTo>
                  <a:lnTo>
                    <a:pt x="0" y="3087611"/>
                  </a:lnTo>
                  <a:lnTo>
                    <a:pt x="3388867" y="30876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8021"/>
            </a:solid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4" name="object 4"/>
            <p:cNvSpPr/>
            <p:nvPr/>
          </p:nvSpPr>
          <p:spPr>
            <a:xfrm>
              <a:off x="266690" y="5766303"/>
              <a:ext cx="7560305" cy="5192390"/>
            </a:xfrm>
            <a:custGeom>
              <a:avLst/>
              <a:gdLst/>
              <a:ahLst/>
              <a:cxnLst/>
              <a:rect l="l" t="t" r="r" b="b"/>
              <a:pathLst>
                <a:path w="7560309" h="5192395">
                  <a:moveTo>
                    <a:pt x="7560005" y="0"/>
                  </a:moveTo>
                  <a:lnTo>
                    <a:pt x="0" y="5179847"/>
                  </a:lnTo>
                  <a:lnTo>
                    <a:pt x="0" y="5192395"/>
                  </a:lnTo>
                  <a:lnTo>
                    <a:pt x="7560005" y="5192395"/>
                  </a:lnTo>
                  <a:lnTo>
                    <a:pt x="7560005" y="0"/>
                  </a:lnTo>
                  <a:close/>
                </a:path>
              </a:pathLst>
            </a:custGeom>
            <a:solidFill>
              <a:srgbClr val="00B1E1">
                <a:alpha val="79606"/>
              </a:srgbClr>
            </a:solid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5" name="object 5"/>
            <p:cNvSpPr/>
            <p:nvPr/>
          </p:nvSpPr>
          <p:spPr>
            <a:xfrm>
              <a:off x="1408030" y="5917438"/>
              <a:ext cx="4209077" cy="349715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6" name="object 6"/>
            <p:cNvSpPr/>
            <p:nvPr/>
          </p:nvSpPr>
          <p:spPr>
            <a:xfrm>
              <a:off x="1265406" y="5528411"/>
              <a:ext cx="5352412" cy="4044311"/>
            </a:xfrm>
            <a:custGeom>
              <a:avLst/>
              <a:gdLst/>
              <a:ahLst/>
              <a:cxnLst/>
              <a:rect l="l" t="t" r="r" b="b"/>
              <a:pathLst>
                <a:path w="5352415" h="4044315">
                  <a:moveTo>
                    <a:pt x="4416005" y="0"/>
                  </a:moveTo>
                  <a:lnTo>
                    <a:pt x="0" y="3077997"/>
                  </a:lnTo>
                  <a:lnTo>
                    <a:pt x="936002" y="4043997"/>
                  </a:lnTo>
                  <a:lnTo>
                    <a:pt x="936002" y="4014000"/>
                  </a:lnTo>
                  <a:lnTo>
                    <a:pt x="5352008" y="1007998"/>
                  </a:lnTo>
                  <a:lnTo>
                    <a:pt x="4416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7" name="object 7"/>
            <p:cNvSpPr/>
            <p:nvPr/>
          </p:nvSpPr>
          <p:spPr>
            <a:xfrm>
              <a:off x="281396" y="10950615"/>
              <a:ext cx="0" cy="8259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-7937" y="4044"/>
                  </a:moveTo>
                  <a:lnTo>
                    <a:pt x="7937" y="4044"/>
                  </a:lnTo>
                </a:path>
              </a:pathLst>
            </a:custGeom>
            <a:ln w="808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8" name="object 8"/>
            <p:cNvSpPr/>
            <p:nvPr/>
          </p:nvSpPr>
          <p:spPr>
            <a:xfrm>
              <a:off x="281396" y="10950615"/>
              <a:ext cx="0" cy="8259"/>
            </a:xfrm>
            <a:custGeom>
              <a:avLst/>
              <a:gdLst/>
              <a:ahLst/>
              <a:cxnLst/>
              <a:rect l="l" t="t" r="r" b="b"/>
              <a:pathLst>
                <a:path h="8254">
                  <a:moveTo>
                    <a:pt x="0" y="0"/>
                  </a:moveTo>
                  <a:lnTo>
                    <a:pt x="0" y="8089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668384" y="9538636"/>
            <a:ext cx="1358903" cy="79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33300"/>
              </a:lnSpc>
              <a:spcBef>
                <a:spcPts val="100"/>
              </a:spcBef>
            </a:pPr>
            <a:r>
              <a:rPr b="1" i="1" sz="2000">
                <a:solidFill>
                  <a:srgbClr val="FFFFFF"/>
                </a:solidFill>
                <a:cs typeface="Arial"/>
              </a:rPr>
              <a:t>Equipment  </a:t>
            </a:r>
            <a:r>
              <a:rPr b="1" i="1" sz="2000">
                <a:solidFill>
                  <a:srgbClr val="FFFFFF"/>
                </a:solidFill>
                <a:cs typeface="Arial"/>
              </a:rPr>
              <a:t>Comparison</a:t>
            </a:r>
          </a:p>
        </p:txBody>
      </p:sp>
      <p:sp>
        <p:nvSpPr>
          <p:cNvPr id="11" name="object 11"/>
          <p:cNvSpPr/>
          <p:nvPr/>
        </p:nvSpPr>
        <p:spPr>
          <a:xfrm>
            <a:off x="4575041" y="9212702"/>
            <a:ext cx="0" cy="918209"/>
          </a:xfrm>
          <a:custGeom>
            <a:avLst/>
            <a:gdLst/>
            <a:ahLst/>
            <a:cxnLst/>
            <a:rect l="l" t="t" r="r" b="b"/>
            <a:pathLst>
              <a:path h="918209">
                <a:moveTo>
                  <a:pt x="0" y="0"/>
                </a:moveTo>
                <a:lnTo>
                  <a:pt x="0" y="917994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37973" y="120006"/>
            <a:ext cx="4852671" cy="574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/>
              <a:t>Equipment</a:t>
            </a:r>
            <a:r>
              <a:rPr/>
              <a:t> </a:t>
            </a:r>
            <a:r>
              <a:rPr/>
              <a:t>Comparison</a:t>
            </a:r>
          </a:p>
        </p:txBody>
      </p:sp>
      <p:sp>
        <p:nvSpPr>
          <p:cNvPr id="15" name="object 15"/>
          <p:cNvSpPr/>
          <p:nvPr/>
        </p:nvSpPr>
        <p:spPr>
          <a:xfrm>
            <a:off x="281396" y="1032606"/>
            <a:ext cx="5061291" cy="39137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6" name="object 16"/>
          <p:cNvSpPr txBox="1"/>
          <p:nvPr/>
        </p:nvSpPr>
        <p:spPr>
          <a:xfrm>
            <a:off x="5450332" y="6106204"/>
            <a:ext cx="1795020" cy="8820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19100"/>
              </a:lnSpc>
              <a:spcBef>
                <a:spcPts val="100"/>
              </a:spcBef>
            </a:pPr>
            <a:r>
              <a:rPr b="1" i="1" sz="1600">
                <a:solidFill>
                  <a:srgbClr val="F78E1E"/>
                </a:solidFill>
                <a:cs typeface="Arial"/>
              </a:rPr>
              <a:t>NEW  </a:t>
            </a:r>
            <a:r>
              <a:rPr b="1" i="1" sz="1600">
                <a:solidFill>
                  <a:srgbClr val="F78E1E"/>
                </a:solidFill>
                <a:cs typeface="Arial"/>
              </a:rPr>
              <a:t>TECHNOLOGY</a:t>
            </a:r>
          </a:p>
          <a:p>
            <a:pPr marL="12696" marR="119378" algn="ctr">
              <a:lnSpc>
                <a:spcPct val="104199"/>
              </a:lnSpc>
              <a:spcBef>
                <a:spcPts val="35"/>
              </a:spcBef>
            </a:pPr>
            <a:r>
              <a:rPr>
                <a:solidFill>
                  <a:srgbClr val="231F20"/>
                </a:solidFill>
                <a:cs typeface="Arial"/>
              </a:rPr>
              <a:t>Forty</a:t>
            </a:r>
            <a:r>
              <a:rPr>
                <a:solidFill>
                  <a:srgbClr val="231F20"/>
                </a:solidFill>
                <a:cs typeface="Arial"/>
              </a:rPr>
              <a:t> </a:t>
            </a:r>
            <a:r>
              <a:rPr>
                <a:solidFill>
                  <a:srgbClr val="231F20"/>
                </a:solidFill>
                <a:cs typeface="Arial"/>
              </a:rPr>
              <a:t>Litres</a:t>
            </a:r>
            <a:r>
              <a:rPr>
                <a:solidFill>
                  <a:srgbClr val="231F20"/>
                </a:solidFill>
                <a:cs typeface="Arial"/>
              </a:rPr>
              <a:t>  </a:t>
            </a:r>
            <a:r>
              <a:rPr>
                <a:solidFill>
                  <a:srgbClr val="231F20"/>
                </a:solidFill>
                <a:cs typeface="Arial"/>
              </a:rPr>
              <a:t>per</a:t>
            </a:r>
            <a:r>
              <a:rPr>
                <a:solidFill>
                  <a:srgbClr val="231F20"/>
                </a:solidFill>
                <a:cs typeface="Arial"/>
              </a:rPr>
              <a:t> </a:t>
            </a:r>
            <a:r>
              <a:rPr>
                <a:solidFill>
                  <a:srgbClr val="231F20"/>
                </a:solidFill>
                <a:cs typeface="Arial"/>
              </a:rPr>
              <a:t>hour.</a:t>
            </a:r>
          </a:p>
        </p:txBody>
      </p:sp>
      <p:sp>
        <p:nvSpPr>
          <p:cNvPr id="17" name="object 17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8" name="object 18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9" name="object 19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0" name="object 20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1" name="object 21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2" name="object 22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3" name="object 23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4" name="object 24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pic>
        <p:nvPicPr>
          <p:cNvPr id="25" name="Content Placeholder 8" descr="C:\Users\cugochukwu\Desktop\ab.bmp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93" y="5495985"/>
            <a:ext cx="5041701" cy="4229992"/>
          </a:xfrm>
          <a:prstGeom prst="rect">
            <a:avLst/>
          </a:prstGeom>
          <a:solidFill>
            <a:srgbClr val="D8D8D8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object 16"/>
          <p:cNvSpPr txBox="1"/>
          <p:nvPr/>
        </p:nvSpPr>
        <p:spPr>
          <a:xfrm>
            <a:off x="5450332" y="1550668"/>
            <a:ext cx="2052279" cy="11701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19100"/>
              </a:lnSpc>
              <a:spcBef>
                <a:spcPts val="100"/>
              </a:spcBef>
            </a:pPr>
            <a:r>
              <a:rPr b="1" i="1" sz="1600">
                <a:solidFill>
                  <a:srgbClr val="F78E1E"/>
                </a:solidFill>
                <a:cs typeface="Arial"/>
              </a:rPr>
              <a:t>OLD</a:t>
            </a:r>
            <a:r>
              <a:rPr b="1" i="1" sz="1600">
                <a:solidFill>
                  <a:srgbClr val="F78E1E"/>
                </a:solidFill>
                <a:cs typeface="Arial"/>
              </a:rPr>
              <a:t>  </a:t>
            </a:r>
            <a:r>
              <a:rPr b="1" i="1" sz="1600">
                <a:solidFill>
                  <a:srgbClr val="F78E1E"/>
                </a:solidFill>
                <a:cs typeface="Arial"/>
              </a:rPr>
              <a:t>TECHNOLOGY</a:t>
            </a:r>
          </a:p>
          <a:p>
            <a:pPr marL="12696" marR="108579">
              <a:lnSpc>
                <a:spcPct val="104199"/>
              </a:lnSpc>
              <a:spcBef>
                <a:spcPts val="35"/>
              </a:spcBef>
            </a:pPr>
            <a:r>
              <a:rPr>
                <a:solidFill>
                  <a:srgbClr val="231F20"/>
                </a:solidFill>
                <a:cs typeface="Arial"/>
              </a:rPr>
              <a:t>10 </a:t>
            </a:r>
            <a:r>
              <a:rPr>
                <a:solidFill>
                  <a:srgbClr val="231F20"/>
                </a:solidFill>
                <a:cs typeface="Arial"/>
              </a:rPr>
              <a:t>Litres</a:t>
            </a:r>
            <a:r>
              <a:rPr>
                <a:solidFill>
                  <a:srgbClr val="231F20"/>
                </a:solidFill>
                <a:cs typeface="Arial"/>
              </a:rPr>
              <a:t> </a:t>
            </a:r>
            <a:r>
              <a:rPr>
                <a:solidFill>
                  <a:srgbClr val="231F20"/>
                </a:solidFill>
                <a:cs typeface="Arial"/>
              </a:rPr>
              <a:t>per  hour heated  and agitated  blending  plant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65392" y="5630712"/>
            <a:ext cx="5352412" cy="4022726"/>
          </a:xfrm>
          <a:custGeom>
            <a:avLst/>
            <a:gdLst/>
            <a:ahLst/>
            <a:cxnLst/>
            <a:rect l="l" t="t" r="r" b="b"/>
            <a:pathLst>
              <a:path w="5352415" h="4022725">
                <a:moveTo>
                  <a:pt x="4435779" y="0"/>
                </a:moveTo>
                <a:lnTo>
                  <a:pt x="4385462" y="0"/>
                </a:lnTo>
                <a:lnTo>
                  <a:pt x="0" y="3056699"/>
                </a:lnTo>
                <a:lnTo>
                  <a:pt x="936002" y="4022699"/>
                </a:lnTo>
                <a:lnTo>
                  <a:pt x="936002" y="3992702"/>
                </a:lnTo>
                <a:lnTo>
                  <a:pt x="5352021" y="986701"/>
                </a:lnTo>
                <a:lnTo>
                  <a:pt x="44357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3" name="object 3"/>
          <p:cNvSpPr txBox="1"/>
          <p:nvPr/>
        </p:nvSpPr>
        <p:spPr>
          <a:xfrm>
            <a:off x="4758909" y="9043513"/>
            <a:ext cx="1491174" cy="10786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 algn="just">
              <a:lnSpc>
                <a:spcPct val="133300"/>
              </a:lnSpc>
              <a:spcBef>
                <a:spcPts val="100"/>
              </a:spcBef>
            </a:pP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PATENT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FOR  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b="1" i="1" sz="1800">
                <a:solidFill>
                  <a:srgbClr val="FFFFFF"/>
                </a:solidFill>
                <a:latin typeface="Arial"/>
                <a:cs typeface="Arial"/>
              </a:rPr>
              <a:t>TRASONIC  PROCESSOR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1227664" y="2291706"/>
            <a:ext cx="5542280" cy="7839079"/>
            <a:chOff x="1227664" y="2291706"/>
            <a:chExt cx="5542280" cy="7839079"/>
          </a:xfrm>
        </p:grpSpPr>
        <p:sp>
          <p:nvSpPr>
            <p:cNvPr id="5" name="object 5"/>
            <p:cNvSpPr/>
            <p:nvPr/>
          </p:nvSpPr>
          <p:spPr>
            <a:xfrm>
              <a:off x="4575041" y="9212702"/>
              <a:ext cx="0" cy="918209"/>
            </a:xfrm>
            <a:custGeom>
              <a:avLst/>
              <a:gdLst/>
              <a:ahLst/>
              <a:cxnLst/>
              <a:rect l="l" t="t" r="r" b="b"/>
              <a:pathLst>
                <a:path h="918209">
                  <a:moveTo>
                    <a:pt x="0" y="0"/>
                  </a:moveTo>
                  <a:lnTo>
                    <a:pt x="0" y="917994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9652" y="2294566"/>
              <a:ext cx="5417111" cy="34446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7" name="object 7"/>
            <p:cNvSpPr/>
            <p:nvPr/>
          </p:nvSpPr>
          <p:spPr>
            <a:xfrm>
              <a:off x="1349596" y="2294594"/>
              <a:ext cx="5417180" cy="3444878"/>
            </a:xfrm>
            <a:custGeom>
              <a:avLst/>
              <a:gdLst/>
              <a:ahLst/>
              <a:cxnLst/>
              <a:rect l="l" t="t" r="r" b="b"/>
              <a:pathLst>
                <a:path w="5417184" h="3444875">
                  <a:moveTo>
                    <a:pt x="0" y="3444366"/>
                  </a:moveTo>
                  <a:lnTo>
                    <a:pt x="5417159" y="3444366"/>
                  </a:lnTo>
                  <a:lnTo>
                    <a:pt x="5417159" y="0"/>
                  </a:lnTo>
                  <a:lnTo>
                    <a:pt x="0" y="0"/>
                  </a:lnTo>
                  <a:lnTo>
                    <a:pt x="0" y="3444366"/>
                  </a:lnTo>
                  <a:close/>
                </a:path>
              </a:pathLst>
            </a:custGeom>
            <a:ln w="5791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8" name="object 8"/>
            <p:cNvSpPr/>
            <p:nvPr/>
          </p:nvSpPr>
          <p:spPr>
            <a:xfrm>
              <a:off x="4334079" y="4333744"/>
              <a:ext cx="2277474" cy="140137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9" name="object 9"/>
            <p:cNvSpPr/>
            <p:nvPr/>
          </p:nvSpPr>
          <p:spPr>
            <a:xfrm>
              <a:off x="5135700" y="5954706"/>
              <a:ext cx="1614710" cy="57731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27664" y="6136760"/>
              <a:ext cx="3897850" cy="254104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 marR="5078">
              <a:lnSpc>
                <a:spcPct val="100000"/>
              </a:lnSpc>
              <a:spcBef>
                <a:spcPts val="100"/>
              </a:spcBef>
            </a:pPr>
            <a:r>
              <a:rPr/>
              <a:t>Patent </a:t>
            </a:r>
            <a:r>
              <a:rPr/>
              <a:t>for</a:t>
            </a:r>
            <a:r>
              <a:rPr/>
              <a:t> </a:t>
            </a:r>
            <a:r>
              <a:rPr/>
              <a:t>Ultrasonic  </a:t>
            </a:r>
            <a:r>
              <a:rPr/>
              <a:t>Processor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1324998" y="5990215"/>
            <a:ext cx="2633978" cy="2692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96">
              <a:lnSpc>
                <a:spcPct val="100000"/>
              </a:lnSpc>
              <a:spcBef>
                <a:spcPts val="100"/>
              </a:spcBef>
            </a:pP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Ultrasonic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Tubular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600">
                <a:solidFill>
                  <a:srgbClr val="231F20"/>
                </a:solidFill>
                <a:latin typeface="Arial"/>
                <a:cs typeface="Arial"/>
              </a:rPr>
              <a:t>Processor</a:t>
            </a:r>
          </a:p>
        </p:txBody>
      </p:sp>
      <p:sp>
        <p:nvSpPr>
          <p:cNvPr id="13" name="object 13"/>
          <p:cNvSpPr/>
          <p:nvPr/>
        </p:nvSpPr>
        <p:spPr>
          <a:xfrm>
            <a:off x="0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4" name="object 14"/>
          <p:cNvSpPr/>
          <p:nvPr/>
        </p:nvSpPr>
        <p:spPr>
          <a:xfrm>
            <a:off x="7902899" y="266704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5" name="object 15"/>
          <p:cNvSpPr/>
          <p:nvPr/>
        </p:nvSpPr>
        <p:spPr>
          <a:xfrm>
            <a:off x="0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6" name="object 16"/>
          <p:cNvSpPr/>
          <p:nvPr/>
        </p:nvSpPr>
        <p:spPr>
          <a:xfrm>
            <a:off x="7902899" y="10958707"/>
            <a:ext cx="19049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7" name="object 17"/>
          <p:cNvSpPr/>
          <p:nvPr/>
        </p:nvSpPr>
        <p:spPr>
          <a:xfrm>
            <a:off x="266704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8" name="object 18"/>
          <p:cNvSpPr/>
          <p:nvPr/>
        </p:nvSpPr>
        <p:spPr>
          <a:xfrm>
            <a:off x="266704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19" name="object 19"/>
          <p:cNvSpPr/>
          <p:nvPr/>
        </p:nvSpPr>
        <p:spPr>
          <a:xfrm>
            <a:off x="7826703" y="0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19050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  <p:sp>
        <p:nvSpPr>
          <p:cNvPr id="20" name="object 20"/>
          <p:cNvSpPr/>
          <p:nvPr/>
        </p:nvSpPr>
        <p:spPr>
          <a:xfrm>
            <a:off x="7826703" y="11034903"/>
            <a:ext cx="0" cy="19049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</TotalTime>
  <Words>760</Words>
  <Application>Microsoft Office PowerPoint</Application>
  <PresentationFormat>Custom</PresentationFormat>
  <Paragraphs>132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Wingdings</vt:lpstr>
      <vt:lpstr>Office Theme</vt:lpstr>
      <vt:lpstr>Ultrasonic Manufacturing of Lubricating Oils</vt:lpstr>
      <vt:lpstr>Introduction</vt:lpstr>
      <vt:lpstr>Key Benefits of Ultrasonic  Technology for Lube Oil  Blending</vt:lpstr>
      <vt:lpstr>Trial Unit for 10,000 liters  per hour cold processing</vt:lpstr>
      <vt:lpstr>1 tonne in 20 minutes  blending of heavy marine  lube without heat</vt:lpstr>
      <vt:lpstr>Trial Diagram Layout</vt:lpstr>
      <vt:lpstr>Traditional Blending VERSUS Ultrasonic Blending</vt:lpstr>
      <vt:lpstr>Equipment Comparison</vt:lpstr>
      <vt:lpstr>Patent for Ultrasonic  Processor</vt:lpstr>
      <vt:lpstr>Environmental Impact</vt:lpstr>
      <vt:lpstr>New installation of 10,000  litres per hour production  at customer’s site</vt:lpstr>
      <vt:lpstr>Basis Principles of  Ultrasound</vt:lpstr>
      <vt:lpstr>NMADPRA Certification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Ultrasonic  Manufacturing of Lubrication Oils</dc:title>
  <dc:creator>Anthony Babatope</dc:creator>
  <cp:lastModifiedBy>USER</cp:lastModifiedBy>
  <cp:revision>95</cp:revision>
  <dcterms:created xsi:type="dcterms:W3CDTF">2023-09-24T18:15:03Z</dcterms:created>
  <dcterms:modified xsi:type="dcterms:W3CDTF">2023-10-13T03:21:16Z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2018-06-29T00:00:00Z</vt:filetime>
  </property>
  <property fmtid="{D5CDD505-2E9C-101B-9397-08002B2CF9AE}" pid="3" name="Creator">
    <vt:lpwstr>Adobe InDesign CS5 (7.0)</vt:lpwstr>
  </property>
  <property fmtid="{D5CDD505-2E9C-101B-9397-08002B2CF9AE}" pid="4" name="LastSaved">
    <vt:filetime>2023-09-24T00:00:00Z</vt:filetime>
  </property>
</Properties>
</file>